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 id="2147483950" r:id="rId2"/>
  </p:sldMasterIdLst>
  <p:notesMasterIdLst>
    <p:notesMasterId r:id="rId10"/>
  </p:notesMasterIdLst>
  <p:handoutMasterIdLst>
    <p:handoutMasterId r:id="rId11"/>
  </p:handoutMasterIdLst>
  <p:sldIdLst>
    <p:sldId id="309" r:id="rId3"/>
    <p:sldId id="494" r:id="rId4"/>
    <p:sldId id="514" r:id="rId5"/>
    <p:sldId id="511" r:id="rId6"/>
    <p:sldId id="497" r:id="rId7"/>
    <p:sldId id="499" r:id="rId8"/>
    <p:sldId id="46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68B3"/>
    <a:srgbClr val="000000"/>
    <a:srgbClr val="F5F5F5"/>
    <a:srgbClr val="00CC99"/>
    <a:srgbClr val="6699FF"/>
    <a:srgbClr val="014679"/>
    <a:srgbClr val="20B99A"/>
    <a:srgbClr val="73FD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0" autoAdjust="0"/>
    <p:restoredTop sz="83633" autoAdjust="0"/>
  </p:normalViewPr>
  <p:slideViewPr>
    <p:cSldViewPr snapToGrid="0">
      <p:cViewPr varScale="1">
        <p:scale>
          <a:sx n="72" d="100"/>
          <a:sy n="72" d="100"/>
        </p:scale>
        <p:origin x="558"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9" d="100"/>
          <a:sy n="89" d="100"/>
        </p:scale>
        <p:origin x="379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B62669C-8D96-4B12-A2ED-51A651273DC2}" type="datetimeFigureOut">
              <a:rPr lang="en-US" smtClean="0"/>
              <a:t>1/23/2024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FAB791-35E7-4FA9-9F15-5A76A73D3902}" type="slidenum">
              <a:rPr lang="en-US" smtClean="0"/>
              <a:t>‹#›</a:t>
            </a:fld>
            <a:endParaRPr lang="en-US"/>
          </a:p>
        </p:txBody>
      </p:sp>
    </p:spTree>
    <p:extLst>
      <p:ext uri="{BB962C8B-B14F-4D97-AF65-F5344CB8AC3E}">
        <p14:creationId xmlns:p14="http://schemas.microsoft.com/office/powerpoint/2010/main" val="1267525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D3800-BFD1-4ED8-93E9-7FDF63196909}" type="datetimeFigureOut">
              <a:rPr lang="en-US" smtClean="0"/>
              <a:pPr/>
              <a:t>1/23/2024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0A13B6-04FE-46D4-AFF3-55E73FB2FCCC}" type="slidenum">
              <a:rPr lang="en-US" smtClean="0"/>
              <a:pPr/>
              <a:t>‹#›</a:t>
            </a:fld>
            <a:endParaRPr lang="en-US"/>
          </a:p>
        </p:txBody>
      </p:sp>
    </p:spTree>
    <p:extLst>
      <p:ext uri="{BB962C8B-B14F-4D97-AF65-F5344CB8AC3E}">
        <p14:creationId xmlns:p14="http://schemas.microsoft.com/office/powerpoint/2010/main" val="780252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94AA098-6B72-4F68-86E7-BE4CED08D971}"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1097115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94AA098-6B72-4F68-86E7-BE4CED08D971}"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360292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94AA098-6B72-4F68-86E7-BE4CED08D971}"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2218192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5A3B3C31-B56C-4C27-993D-CE50FD6F6468}" type="datetimeFigureOut">
              <a:rPr lang="en-US" smtClean="0"/>
              <a:pPr>
                <a:defRPr/>
              </a:pPr>
              <a:t>1/23/2024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8D593D3-8488-452E-8B1F-4FD519421DA5}" type="slidenum">
              <a:rPr lang="en-US" smtClean="0"/>
              <a:pPr>
                <a:defRPr/>
              </a:pPr>
              <a:t>‹#›</a:t>
            </a:fld>
            <a:endParaRPr lang="en-US"/>
          </a:p>
        </p:txBody>
      </p:sp>
    </p:spTree>
    <p:extLst>
      <p:ext uri="{BB962C8B-B14F-4D97-AF65-F5344CB8AC3E}">
        <p14:creationId xmlns:p14="http://schemas.microsoft.com/office/powerpoint/2010/main" val="3305626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5A3B3C31-B56C-4C27-993D-CE50FD6F6468}" type="datetimeFigureOut">
              <a:rPr lang="en-US" smtClean="0"/>
              <a:pPr>
                <a:defRPr/>
              </a:pPr>
              <a:t>1/23/2024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8D593D3-8488-452E-8B1F-4FD519421DA5}" type="slidenum">
              <a:rPr lang="en-US" smtClean="0"/>
              <a:pPr>
                <a:defRPr/>
              </a:pPr>
              <a:t>‹#›</a:t>
            </a:fld>
            <a:endParaRPr lang="en-US"/>
          </a:p>
        </p:txBody>
      </p:sp>
    </p:spTree>
    <p:extLst>
      <p:ext uri="{BB962C8B-B14F-4D97-AF65-F5344CB8AC3E}">
        <p14:creationId xmlns:p14="http://schemas.microsoft.com/office/powerpoint/2010/main" val="3339420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689A345D-2E17-411D-98B1-857DDA37EBA4}" type="datetimeFigureOut">
              <a:rPr lang="en-US" smtClean="0"/>
              <a:pPr>
                <a:defRPr/>
              </a:pPr>
              <a:t>1/23/2024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1B55AAD-684A-4A61-8180-B5CF19836B3F}" type="slidenum">
              <a:rPr lang="en-US" smtClean="0"/>
              <a:pPr>
                <a:defRPr/>
              </a:pPr>
              <a:t>‹#›</a:t>
            </a:fld>
            <a:endParaRPr lang="en-US"/>
          </a:p>
        </p:txBody>
      </p:sp>
    </p:spTree>
    <p:extLst>
      <p:ext uri="{BB962C8B-B14F-4D97-AF65-F5344CB8AC3E}">
        <p14:creationId xmlns:p14="http://schemas.microsoft.com/office/powerpoint/2010/main" val="2942992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74CFD2F1-9DDF-4D02-A5BE-262DFB733C25}" type="datetimeFigureOut">
              <a:rPr lang="en-US" smtClean="0"/>
              <a:pPr>
                <a:defRPr/>
              </a:pPr>
              <a:t>1/23/2024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638902B-E4F6-4E7B-ABA1-5633B3CD03EB}" type="slidenum">
              <a:rPr lang="en-US" smtClean="0"/>
              <a:pPr>
                <a:defRPr/>
              </a:pPr>
              <a:t>‹#›</a:t>
            </a:fld>
            <a:endParaRPr lang="en-US"/>
          </a:p>
        </p:txBody>
      </p:sp>
    </p:spTree>
    <p:extLst>
      <p:ext uri="{BB962C8B-B14F-4D97-AF65-F5344CB8AC3E}">
        <p14:creationId xmlns:p14="http://schemas.microsoft.com/office/powerpoint/2010/main" val="2563765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1D61C711-AFB8-473C-8294-212704554079}" type="datetimeFigureOut">
              <a:rPr lang="en-US" smtClean="0"/>
              <a:pPr>
                <a:defRPr/>
              </a:pPr>
              <a:t>1/23/2024</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D091E4F-2157-4595-A5FB-A0E9512055C7}" type="slidenum">
              <a:rPr lang="en-US" smtClean="0"/>
              <a:pPr>
                <a:defRPr/>
              </a:pPr>
              <a:t>‹#›</a:t>
            </a:fld>
            <a:endParaRPr lang="en-US"/>
          </a:p>
        </p:txBody>
      </p:sp>
    </p:spTree>
    <p:extLst>
      <p:ext uri="{BB962C8B-B14F-4D97-AF65-F5344CB8AC3E}">
        <p14:creationId xmlns:p14="http://schemas.microsoft.com/office/powerpoint/2010/main" val="3080140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F3225677-AE35-4F8A-AF9D-A1F9128EEF28}" type="datetimeFigureOut">
              <a:rPr lang="en-US" smtClean="0"/>
              <a:pPr>
                <a:defRPr/>
              </a:pPr>
              <a:t>1/23/2024</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9719B42D-FE74-46DE-814C-E49BC672C915}" type="slidenum">
              <a:rPr lang="en-US" smtClean="0"/>
              <a:pPr>
                <a:defRPr/>
              </a:pPr>
              <a:t>‹#›</a:t>
            </a:fld>
            <a:endParaRPr lang="en-US"/>
          </a:p>
        </p:txBody>
      </p:sp>
    </p:spTree>
    <p:extLst>
      <p:ext uri="{BB962C8B-B14F-4D97-AF65-F5344CB8AC3E}">
        <p14:creationId xmlns:p14="http://schemas.microsoft.com/office/powerpoint/2010/main" val="7266488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CFE3229-3254-49F5-9857-6AEF8899D1DC}" type="datetimeFigureOut">
              <a:rPr lang="en-US" smtClean="0"/>
              <a:pPr>
                <a:defRPr/>
              </a:pPr>
              <a:t>1/23/2024</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10B4D9FF-1242-4DA8-B14B-4750DFC35EBD}" type="slidenum">
              <a:rPr lang="en-US" smtClean="0"/>
              <a:pPr>
                <a:defRPr/>
              </a:pPr>
              <a:t>‹#›</a:t>
            </a:fld>
            <a:endParaRPr lang="en-US"/>
          </a:p>
        </p:txBody>
      </p:sp>
    </p:spTree>
    <p:extLst>
      <p:ext uri="{BB962C8B-B14F-4D97-AF65-F5344CB8AC3E}">
        <p14:creationId xmlns:p14="http://schemas.microsoft.com/office/powerpoint/2010/main" val="16263711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0089C8C4-D53B-4DDC-B3FC-72ADF673DC2A}" type="datetimeFigureOut">
              <a:rPr lang="en-US" smtClean="0"/>
              <a:pPr>
                <a:defRPr/>
              </a:pPr>
              <a:t>1/23/2024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D8BBF51-6C9D-4F9E-9CE3-EEE604313224}" type="slidenum">
              <a:rPr lang="en-US" smtClean="0"/>
              <a:pPr>
                <a:defRPr/>
              </a:pPr>
              <a:t>‹#›</a:t>
            </a:fld>
            <a:endParaRPr lang="en-US"/>
          </a:p>
        </p:txBody>
      </p:sp>
    </p:spTree>
    <p:extLst>
      <p:ext uri="{BB962C8B-B14F-4D97-AF65-F5344CB8AC3E}">
        <p14:creationId xmlns:p14="http://schemas.microsoft.com/office/powerpoint/2010/main" val="3905703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94AA098-6B72-4F68-86E7-BE4CED08D971}"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2782854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E7EE423-2B64-4015-A20B-AA02B2FDB8D9}" type="datetimeFigureOut">
              <a:rPr lang="en-US" smtClean="0"/>
              <a:pPr>
                <a:defRPr/>
              </a:pPr>
              <a:t>1/23/2024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EA557E9-E882-4214-BEA1-F82423F6B218}" type="slidenum">
              <a:rPr lang="en-US" smtClean="0"/>
              <a:pPr>
                <a:defRPr/>
              </a:pPr>
              <a:t>‹#›</a:t>
            </a:fld>
            <a:endParaRPr lang="en-US"/>
          </a:p>
        </p:txBody>
      </p:sp>
    </p:spTree>
    <p:extLst>
      <p:ext uri="{BB962C8B-B14F-4D97-AF65-F5344CB8AC3E}">
        <p14:creationId xmlns:p14="http://schemas.microsoft.com/office/powerpoint/2010/main" val="8393357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0987F1E2-3908-4C03-9E77-EEA1078EE9C6}" type="datetimeFigureOut">
              <a:rPr lang="en-US" smtClean="0"/>
              <a:pPr>
                <a:defRPr/>
              </a:pPr>
              <a:t>1/23/2024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97AF985-B5C7-4122-B52E-28F224111465}" type="slidenum">
              <a:rPr lang="en-US" smtClean="0"/>
              <a:pPr>
                <a:defRPr/>
              </a:pPr>
              <a:t>‹#›</a:t>
            </a:fld>
            <a:endParaRPr lang="en-US"/>
          </a:p>
        </p:txBody>
      </p:sp>
    </p:spTree>
    <p:extLst>
      <p:ext uri="{BB962C8B-B14F-4D97-AF65-F5344CB8AC3E}">
        <p14:creationId xmlns:p14="http://schemas.microsoft.com/office/powerpoint/2010/main" val="1393881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DE51D32-D2C4-4BD8-8F48-31570D3AB63A}" type="datetimeFigureOut">
              <a:rPr lang="en-US" smtClean="0"/>
              <a:pPr>
                <a:defRPr/>
              </a:pPr>
              <a:t>1/23/2024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96FA051-36AC-4F11-B433-C00EEB4BA1A0}" type="slidenum">
              <a:rPr lang="en-US" smtClean="0"/>
              <a:pPr>
                <a:defRPr/>
              </a:pPr>
              <a:t>‹#›</a:t>
            </a:fld>
            <a:endParaRPr lang="en-US"/>
          </a:p>
        </p:txBody>
      </p:sp>
    </p:spTree>
    <p:extLst>
      <p:ext uri="{BB962C8B-B14F-4D97-AF65-F5344CB8AC3E}">
        <p14:creationId xmlns:p14="http://schemas.microsoft.com/office/powerpoint/2010/main" val="560554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4AA098-6B72-4F68-86E7-BE4CED08D971}"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3379529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94AA098-6B72-4F68-86E7-BE4CED08D971}"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3382124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94AA098-6B72-4F68-86E7-BE4CED08D971}" type="datetimeFigureOut">
              <a:rPr lang="en-US" smtClean="0"/>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4185478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94AA098-6B72-4F68-86E7-BE4CED08D971}" type="datetimeFigureOut">
              <a:rPr lang="en-US" smtClean="0"/>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1475754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AA098-6B72-4F68-86E7-BE4CED08D971}" type="datetimeFigureOut">
              <a:rPr lang="en-US" smtClean="0"/>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2606053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94AA098-6B72-4F68-86E7-BE4CED08D971}"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3769355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94AA098-6B72-4F68-86E7-BE4CED08D971}"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4530CAE-F9BA-43FB-B4FE-0513D32B5C50}" type="slidenum">
              <a:rPr lang="en-US" smtClean="0"/>
              <a:t>‹#›</a:t>
            </a:fld>
            <a:endParaRPr lang="en-US"/>
          </a:p>
        </p:txBody>
      </p:sp>
    </p:spTree>
    <p:extLst>
      <p:ext uri="{BB962C8B-B14F-4D97-AF65-F5344CB8AC3E}">
        <p14:creationId xmlns:p14="http://schemas.microsoft.com/office/powerpoint/2010/main" val="1856746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4AA098-6B72-4F68-86E7-BE4CED08D971}" type="datetimeFigureOut">
              <a:rPr lang="en-US" smtClean="0"/>
              <a:t>1/23/2024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530CAE-F9BA-43FB-B4FE-0513D32B5C50}" type="slidenum">
              <a:rPr lang="en-US" smtClean="0"/>
              <a:t>‹#›</a:t>
            </a:fld>
            <a:endParaRPr lang="en-US"/>
          </a:p>
        </p:txBody>
      </p:sp>
      <p:pic>
        <p:nvPicPr>
          <p:cNvPr id="7" name="Picture 6" descr="C:\Users\HG\Desktop\layout-01-01.jpg">
            <a:extLst>
              <a:ext uri="{FF2B5EF4-FFF2-40B4-BE49-F238E27FC236}">
                <a16:creationId xmlns:a16="http://schemas.microsoft.com/office/drawing/2014/main" id="{CAC6BF54-7316-4364-8E70-5004B2ED7713}"/>
              </a:ext>
            </a:extLst>
          </p:cNvPr>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l="465" t="728" r="71475" b="73569"/>
          <a:stretch/>
        </p:blipFill>
        <p:spPr bwMode="auto">
          <a:xfrm>
            <a:off x="0" y="1"/>
            <a:ext cx="1679171" cy="10733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85963"/>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A3B3C31-B56C-4C27-993D-CE50FD6F6468}" type="datetimeFigureOut">
              <a:rPr lang="en-US" smtClean="0"/>
              <a:pPr>
                <a:defRPr/>
              </a:pPr>
              <a:t>1/23/2024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8D593D3-8488-452E-8B1F-4FD519421DA5}" type="slidenum">
              <a:rPr lang="en-US" smtClean="0"/>
              <a:pPr>
                <a:defRPr/>
              </a:pPr>
              <a:t>‹#›</a:t>
            </a:fld>
            <a:endParaRPr lang="en-US"/>
          </a:p>
        </p:txBody>
      </p:sp>
      <p:pic>
        <p:nvPicPr>
          <p:cNvPr id="7" name="Picture 6" descr="C:\Users\HG\Desktop\layout-01-01.jpg">
            <a:extLst>
              <a:ext uri="{FF2B5EF4-FFF2-40B4-BE49-F238E27FC236}">
                <a16:creationId xmlns:a16="http://schemas.microsoft.com/office/drawing/2014/main" id="{CAC6BF54-7316-4364-8E70-5004B2ED7713}"/>
              </a:ext>
            </a:extLst>
          </p:cNvPr>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r="2709"/>
          <a:stretch/>
        </p:blipFill>
        <p:spPr bwMode="auto">
          <a:xfrm>
            <a:off x="0" y="0"/>
            <a:ext cx="12192000" cy="68562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7199115"/>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Users\HG\Desktop\layout-01-01.jpg">
            <a:extLst>
              <a:ext uri="{FF2B5EF4-FFF2-40B4-BE49-F238E27FC236}">
                <a16:creationId xmlns:a16="http://schemas.microsoft.com/office/drawing/2014/main" id="{CAC6BF54-7316-4364-8E70-5004B2ED771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709"/>
          <a:stretch/>
        </p:blipFill>
        <p:spPr bwMode="auto">
          <a:xfrm>
            <a:off x="0" y="0"/>
            <a:ext cx="12192000" cy="68562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A519CF26-7ED7-4860-A024-49078010AEAA}"/>
              </a:ext>
            </a:extLst>
          </p:cNvPr>
          <p:cNvSpPr txBox="1">
            <a:spLocks noChangeArrowheads="1"/>
          </p:cNvSpPr>
          <p:nvPr/>
        </p:nvSpPr>
        <p:spPr bwMode="auto">
          <a:xfrm>
            <a:off x="493830" y="2893101"/>
            <a:ext cx="7149173" cy="107009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rtl="0" eaLnBrk="1" fontAlgn="base" hangingPunct="1">
              <a:spcBef>
                <a:spcPct val="0"/>
              </a:spcBef>
              <a:spcAft>
                <a:spcPct val="0"/>
              </a:spcAft>
              <a:defRPr sz="3600" b="1">
                <a:solidFill>
                  <a:schemeClr val="bg1"/>
                </a:solidFill>
                <a:effectLst>
                  <a:outerShdw blurRad="38100" dist="38100" dir="2700000" algn="tl">
                    <a:srgbClr val="C0C0C0"/>
                  </a:outerShdw>
                </a:effectLst>
                <a:latin typeface="+mj-lt"/>
                <a:ea typeface="+mj-ea"/>
                <a:cs typeface="+mj-cs"/>
              </a:defRPr>
            </a:lvl1pPr>
            <a:lvl2pPr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2pPr>
            <a:lvl3pPr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3pPr>
            <a:lvl4pPr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4pPr>
            <a:lvl5pPr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5pPr>
            <a:lvl6pPr marL="457200"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6pPr>
            <a:lvl7pPr marL="914400"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7pPr>
            <a:lvl8pPr marL="1371600"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8pPr>
            <a:lvl9pPr marL="1828800" algn="ctr" rtl="0" eaLnBrk="1" fontAlgn="base" hangingPunct="1">
              <a:spcBef>
                <a:spcPct val="0"/>
              </a:spcBef>
              <a:spcAft>
                <a:spcPct val="0"/>
              </a:spcAft>
              <a:defRPr sz="2600" b="1">
                <a:solidFill>
                  <a:schemeClr val="bg1"/>
                </a:solidFill>
                <a:effectLst>
                  <a:outerShdw blurRad="38100" dist="38100" dir="2700000" algn="tl">
                    <a:srgbClr val="C0C0C0"/>
                  </a:outerShdw>
                </a:effectLst>
                <a:latin typeface="Arial" charset="0"/>
              </a:defRPr>
            </a:lvl9pPr>
          </a:lstStyle>
          <a:p>
            <a:pPr algn="ctr">
              <a:lnSpc>
                <a:spcPct val="150000"/>
              </a:lnSpc>
            </a:pPr>
            <a:r>
              <a:rPr lang="en-US" altLang="en-US" sz="2400" kern="0">
                <a:effectLst/>
                <a:latin typeface="Tahoma" panose="020B0604030504040204" pitchFamily="34" charset="0"/>
                <a:ea typeface="Tahoma" panose="020B0604030504040204" pitchFamily="34" charset="0"/>
                <a:cs typeface="Tahoma" panose="020B0604030504040204" pitchFamily="34" charset="0"/>
              </a:rPr>
              <a:t>CHUYỂN ĐỔI SỐ TRONG HOẠT ĐỘNG SXKD,</a:t>
            </a:r>
          </a:p>
          <a:p>
            <a:pPr algn="ctr">
              <a:lnSpc>
                <a:spcPct val="150000"/>
              </a:lnSpc>
            </a:pPr>
            <a:r>
              <a:rPr lang="en-US" altLang="en-US" sz="2400" kern="0">
                <a:effectLst/>
                <a:latin typeface="Tahoma" panose="020B0604030504040204" pitchFamily="34" charset="0"/>
                <a:ea typeface="Tahoma" panose="020B0604030504040204" pitchFamily="34" charset="0"/>
                <a:cs typeface="Tahoma" panose="020B0604030504040204" pitchFamily="34" charset="0"/>
              </a:rPr>
              <a:t>CUNG CẤP DỊCH VỤ BCCI</a:t>
            </a:r>
          </a:p>
          <a:p>
            <a:pPr algn="ctr">
              <a:lnSpc>
                <a:spcPct val="150000"/>
              </a:lnSpc>
            </a:pPr>
            <a:r>
              <a:rPr lang="en-US" altLang="en-US" sz="3200" kern="0">
                <a:solidFill>
                  <a:srgbClr val="C00000"/>
                </a:solidFill>
                <a:effectLst/>
                <a:latin typeface="Tahoma" panose="020B0604030504040204" pitchFamily="34" charset="0"/>
                <a:ea typeface="Tahoma" panose="020B0604030504040204" pitchFamily="34" charset="0"/>
                <a:cs typeface="Tahoma" panose="020B0604030504040204" pitchFamily="34" charset="0"/>
              </a:rPr>
              <a:t>BƯU ĐIỆN TỈNH ĐIỆN BIÊN</a:t>
            </a:r>
            <a:endParaRPr lang="en-US" altLang="en-US" sz="3200" b="0" kern="0" dirty="0">
              <a:solidFill>
                <a:srgbClr val="C0000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2" name="TextBox 1"/>
          <p:cNvSpPr txBox="1"/>
          <p:nvPr/>
        </p:nvSpPr>
        <p:spPr>
          <a:xfrm>
            <a:off x="3238500" y="6273800"/>
            <a:ext cx="5486400" cy="369332"/>
          </a:xfrm>
          <a:prstGeom prst="rect">
            <a:avLst/>
          </a:prstGeom>
          <a:noFill/>
        </p:spPr>
        <p:txBody>
          <a:bodyPr wrap="square" rtlCol="0">
            <a:spAutoFit/>
          </a:bodyPr>
          <a:lstStyle/>
          <a:p>
            <a:pPr algn="ctr"/>
            <a:r>
              <a:rPr lang="en-US"/>
              <a:t>Điện Biên - tháng 01/2024</a:t>
            </a:r>
          </a:p>
        </p:txBody>
      </p:sp>
    </p:spTree>
    <p:extLst>
      <p:ext uri="{BB962C8B-B14F-4D97-AF65-F5344CB8AC3E}">
        <p14:creationId xmlns:p14="http://schemas.microsoft.com/office/powerpoint/2010/main" val="1802192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picture containing tree, outdoor&#10;&#10;Description automatically generated">
            <a:extLst>
              <a:ext uri="{FF2B5EF4-FFF2-40B4-BE49-F238E27FC236}">
                <a16:creationId xmlns:a16="http://schemas.microsoft.com/office/drawing/2014/main" id="{C03F078A-339B-D29C-9245-AC14C3E9B99C}"/>
              </a:ext>
            </a:extLst>
          </p:cNvPr>
          <p:cNvPicPr>
            <a:picLocks noChangeAspect="1"/>
          </p:cNvPicPr>
          <p:nvPr/>
        </p:nvPicPr>
        <p:blipFill rotWithShape="1">
          <a:blip r:embed="rId2">
            <a:extLst>
              <a:ext uri="{28A0092B-C50C-407E-A947-70E740481C1C}">
                <a14:useLocalDpi xmlns:a14="http://schemas.microsoft.com/office/drawing/2010/main" val="0"/>
              </a:ext>
            </a:extLst>
          </a:blip>
          <a:srcRect b="5436"/>
          <a:stretch/>
        </p:blipFill>
        <p:spPr>
          <a:xfrm>
            <a:off x="2522356" y="10"/>
            <a:ext cx="9669642" cy="6857990"/>
          </a:xfrm>
          <a:prstGeom prst="rect">
            <a:avLst/>
          </a:prstGeom>
        </p:spPr>
      </p:pic>
      <p:sp>
        <p:nvSpPr>
          <p:cNvPr id="73" name="Rectangle 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F1E1C6C-C1EF-48AF-9DEE-8BC783072C1F}"/>
              </a:ext>
            </a:extLst>
          </p:cNvPr>
          <p:cNvSpPr txBox="1"/>
          <p:nvPr/>
        </p:nvSpPr>
        <p:spPr>
          <a:xfrm>
            <a:off x="102259" y="1255941"/>
            <a:ext cx="5410774" cy="5357923"/>
          </a:xfrm>
          <a:prstGeom prst="rect">
            <a:avLst/>
          </a:prstGeom>
        </p:spPr>
        <p:txBody>
          <a:bodyPr vert="horz" lIns="91440" tIns="45720" rIns="91440" bIns="45720" rtlCol="0">
            <a:no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Với ưu thế mạng lưới điểm phục vụ rộng khắp, trong thời gian qua Bưu điện tỉnh Điện Biên </a:t>
            </a:r>
            <a:r>
              <a:rPr kumimoji="0" lang="vi-VN"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luôn</a:t>
            </a:r>
            <a:r>
              <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nỗ lực để</a:t>
            </a:r>
            <a:r>
              <a:rPr kumimoji="0" lang="vi-VN"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duy trì ổn định, đáp ứng cơ bản yêu cầu cung cấp dịch vụ và đảm bảo an toàn an ninh thông tin bưu chính phục vụ sự chỉ đạo điều hành của Đảng và chính quyền địa phương, đáp ứng các nhu cầu </a:t>
            </a:r>
            <a:r>
              <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từ </a:t>
            </a:r>
            <a:r>
              <a:rPr kumimoji="0" lang="vi-VN"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cơ bản</a:t>
            </a:r>
            <a:r>
              <a:rPr kumimoji="0" lang="en-US"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đến phức tạp</a:t>
            </a:r>
            <a:r>
              <a:rPr kumimoji="0" lang="vi-VN"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của người dân. Mạng vận chuyển bưu chính </a:t>
            </a:r>
            <a:r>
              <a:rPr lang="en-US" sz="200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chải đều trên phạm vi toàn tỉnh </a:t>
            </a:r>
            <a:r>
              <a:rPr kumimoji="0" lang="vi-VN" sz="20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gồm: 01 tuyến đường thư cấp 1, 07 tuyến đường thư cấp 2, 78 tuyến đường thư cấp 3. Tổng số điểm phục vụ hiện tại là 141 điểm, 114 điểm BĐ-VHX.</a:t>
            </a: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28600" algn="l" defTabSz="914400" rtl="0" eaLnBrk="1" fontAlgn="base"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28600" algn="l" defTabSz="914400" rtl="0" eaLnBrk="1" fontAlgn="base"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28600" algn="l" defTabSz="914400" rtl="0" eaLnBrk="1" fontAlgn="base"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1"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A074B523-D495-407C-8F9B-A412002B0F97}"/>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26276386-901D-544C-BAA2-153A3CB7EA4A}" type="slidenum">
              <a:rPr kumimoji="0" lang="en-US" alt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a:t>
            </a:fld>
            <a:endParaRPr kumimoji="0" lang="en-US" alt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26" name="Picture 2" descr="Lợi ích của e-learning trong thời đại công nghệ số."/>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23573" y="-9569384"/>
            <a:ext cx="225133" cy="988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Logo&#10;&#10;Description automatically generated">
            <a:extLst>
              <a:ext uri="{FF2B5EF4-FFF2-40B4-BE49-F238E27FC236}">
                <a16:creationId xmlns:a16="http://schemas.microsoft.com/office/drawing/2014/main" id="{0F694BA4-4AC0-D2EA-55B6-FD2F53319D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59" y="108188"/>
            <a:ext cx="1371435" cy="891214"/>
          </a:xfrm>
          <a:prstGeom prst="rect">
            <a:avLst/>
          </a:prstGeom>
        </p:spPr>
      </p:pic>
    </p:spTree>
    <p:extLst>
      <p:ext uri="{BB962C8B-B14F-4D97-AF65-F5344CB8AC3E}">
        <p14:creationId xmlns:p14="http://schemas.microsoft.com/office/powerpoint/2010/main" val="385407435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9" name="Rectangle 70">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7" name="Picture 6" descr="A city with a river running through it&#10;&#10;Description automatically generated with low confidence">
            <a:extLst>
              <a:ext uri="{FF2B5EF4-FFF2-40B4-BE49-F238E27FC236}">
                <a16:creationId xmlns:a16="http://schemas.microsoft.com/office/drawing/2014/main" id="{C26D3548-C974-F325-28A9-FB0B8BEBCC4F}"/>
              </a:ext>
            </a:extLst>
          </p:cNvPr>
          <p:cNvPicPr>
            <a:picLocks noChangeAspect="1"/>
          </p:cNvPicPr>
          <p:nvPr/>
        </p:nvPicPr>
        <p:blipFill rotWithShape="1">
          <a:blip r:embed="rId2">
            <a:extLst>
              <a:ext uri="{28A0092B-C50C-407E-A947-70E740481C1C}">
                <a14:useLocalDpi xmlns:a14="http://schemas.microsoft.com/office/drawing/2010/main" val="0"/>
              </a:ext>
            </a:extLst>
          </a:blip>
          <a:srcRect r="5722"/>
          <a:stretch/>
        </p:blipFill>
        <p:spPr>
          <a:xfrm>
            <a:off x="0" y="10"/>
            <a:ext cx="9947062" cy="6857990"/>
          </a:xfrm>
          <a:prstGeom prst="rect">
            <a:avLst/>
          </a:prstGeom>
        </p:spPr>
      </p:pic>
      <p:sp>
        <p:nvSpPr>
          <p:cNvPr id="73" name="Freeform: Shape 72">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75" name="Freeform: Shape 74">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77" name="Freeform: Shape 76">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 name="TextBox 3">
            <a:extLst>
              <a:ext uri="{FF2B5EF4-FFF2-40B4-BE49-F238E27FC236}">
                <a16:creationId xmlns:a16="http://schemas.microsoft.com/office/drawing/2014/main" id="{EF1E1C6C-C1EF-48AF-9DEE-8BC783072C1F}"/>
              </a:ext>
            </a:extLst>
          </p:cNvPr>
          <p:cNvSpPr txBox="1"/>
          <p:nvPr/>
        </p:nvSpPr>
        <p:spPr>
          <a:xfrm>
            <a:off x="7572039" y="1446542"/>
            <a:ext cx="4470609" cy="4268458"/>
          </a:xfrm>
          <a:prstGeom prst="rect">
            <a:avLst/>
          </a:prstGeom>
        </p:spPr>
        <p:txBody>
          <a:bodyPr vert="horz" lIns="91440" tIns="45720" rIns="91440" bIns="45720" rtlCol="0">
            <a:normAutofit/>
          </a:bodyPr>
          <a:lstStyle/>
          <a:p>
            <a:pPr algn="just">
              <a:lnSpc>
                <a:spcPct val="90000"/>
              </a:lnSpc>
              <a:spcAft>
                <a:spcPts val="600"/>
              </a:spcAft>
            </a:pPr>
            <a:r>
              <a:rPr lang="en-US" sz="1400"/>
              <a:t>Thay đổi cách thức đào tạo, triển khai cho cán bộ công nhân viên người lao động nắm bắt đầy đủ:</a:t>
            </a:r>
          </a:p>
          <a:p>
            <a:pPr marL="285750" indent="-285750" algn="just">
              <a:lnSpc>
                <a:spcPct val="90000"/>
              </a:lnSpc>
              <a:spcAft>
                <a:spcPts val="600"/>
              </a:spcAft>
              <a:buFont typeface="Wingdings" panose="05000000000000000000" pitchFamily="2" charset="2"/>
              <a:buChar char="ü"/>
            </a:pPr>
            <a:r>
              <a:rPr lang="en-US" sz="1400"/>
              <a:t>Cổng dịch vụ công: cách tra cứu thành phần hồ sơ, cách đăng ký/đăng nhập tài khoản, cách nộp hồ sơ trực tuyến, cách thức scan các thành phần hồ sơ đúng theo yêu cầu để nộp trực tuyến, hỗ trợ người dân thanh toán phí/lệ phí trực tuyến qua tài khoản hoặc ví điện tử.</a:t>
            </a:r>
          </a:p>
          <a:p>
            <a:pPr marL="285750" indent="-285750" algn="just">
              <a:lnSpc>
                <a:spcPct val="90000"/>
              </a:lnSpc>
              <a:spcAft>
                <a:spcPts val="600"/>
              </a:spcAft>
              <a:buFont typeface="Wingdings" panose="05000000000000000000" pitchFamily="2" charset="2"/>
              <a:buChar char="ü"/>
            </a:pPr>
            <a:r>
              <a:rPr lang="en-US" sz="1400"/>
              <a:t>Tích cực, chủ động phối hợp cùng các Sở, Ban, Ngành, chính quyền các cấp cung cấp dịch vụ BCCI trong việc tiếp nhận hồ sơ và kết quả giải quyết TTHC</a:t>
            </a:r>
          </a:p>
          <a:p>
            <a:pPr marL="285750" indent="-285750" algn="just">
              <a:lnSpc>
                <a:spcPct val="90000"/>
              </a:lnSpc>
              <a:spcAft>
                <a:spcPts val="600"/>
              </a:spcAft>
              <a:buFont typeface="Wingdings" panose="05000000000000000000" pitchFamily="2" charset="2"/>
              <a:buChar char="ü"/>
            </a:pPr>
            <a:r>
              <a:rPr lang="en-US" sz="1400"/>
              <a:t>Tích cực tuyên truyền và hỗ trợ người dân tại chính địa bàn đang phục vụ biết, hiểu được cách thức và từng bước tiếp cận, sử dụng dịch vụ công trên môi trường mạng, sử dụng dịch vụ Bưu chính công ích để nộp và nhận kết quả, hạn chế phát sinh các chi phí di chuyển, đi lại.</a:t>
            </a:r>
            <a:endParaRPr lang="en-US" sz="1100"/>
          </a:p>
        </p:txBody>
      </p:sp>
      <p:sp>
        <p:nvSpPr>
          <p:cNvPr id="2" name="Slide Number Placeholder 1">
            <a:extLst>
              <a:ext uri="{FF2B5EF4-FFF2-40B4-BE49-F238E27FC236}">
                <a16:creationId xmlns:a16="http://schemas.microsoft.com/office/drawing/2014/main" id="{A074B523-D495-407C-8F9B-A412002B0F97}"/>
              </a:ext>
            </a:extLst>
          </p:cNvPr>
          <p:cNvSpPr>
            <a:spLocks noGrp="1"/>
          </p:cNvSpPr>
          <p:nvPr>
            <p:ph type="sldNum" sz="quarter" idx="12"/>
          </p:nvPr>
        </p:nvSpPr>
        <p:spPr>
          <a:xfrm>
            <a:off x="10853928" y="6355080"/>
            <a:ext cx="1188720" cy="365760"/>
          </a:xfrm>
          <a:prstGeom prst="rect">
            <a:avLst/>
          </a:prstGeom>
        </p:spPr>
        <p:txBody>
          <a:bodyPr vert="horz" lIns="91440" tIns="45720" rIns="91440" bIns="45720" rtlCol="0" anchor="ctr">
            <a:normAutofit/>
          </a:bodyPr>
          <a:lstStyle/>
          <a:p>
            <a:pPr algn="l">
              <a:spcAft>
                <a:spcPts val="600"/>
              </a:spcAft>
              <a:defRPr/>
            </a:pPr>
            <a:fld id="{26276386-901D-544C-BAA2-153A3CB7EA4A}" type="slidenum">
              <a:rPr lang="en-US" altLang="en-US" sz="1600">
                <a:solidFill>
                  <a:schemeClr val="tx1">
                    <a:lumMod val="75000"/>
                    <a:lumOff val="25000"/>
                  </a:schemeClr>
                </a:solidFill>
                <a:latin typeface="Calibri" panose="020F0502020204030204"/>
              </a:rPr>
              <a:pPr algn="l">
                <a:spcAft>
                  <a:spcPts val="600"/>
                </a:spcAft>
                <a:defRPr/>
              </a:pPr>
              <a:t>3</a:t>
            </a:fld>
            <a:endParaRPr lang="en-US" altLang="en-US" sz="1600">
              <a:solidFill>
                <a:schemeClr val="tx1">
                  <a:lumMod val="75000"/>
                  <a:lumOff val="25000"/>
                </a:schemeClr>
              </a:solidFill>
              <a:latin typeface="Calibri" panose="020F0502020204030204"/>
            </a:endParaRPr>
          </a:p>
        </p:txBody>
      </p:sp>
      <p:pic>
        <p:nvPicPr>
          <p:cNvPr id="1026" name="Picture 2" descr="Lợi ích của e-learning trong thời đại công nghệ số."/>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23573" y="-9569384"/>
            <a:ext cx="225133" cy="9883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Logo&#10;&#10;Description automatically generated">
            <a:extLst>
              <a:ext uri="{FF2B5EF4-FFF2-40B4-BE49-F238E27FC236}">
                <a16:creationId xmlns:a16="http://schemas.microsoft.com/office/drawing/2014/main" id="{CD0D3180-9769-D3BA-AA4B-DF6E6A72B5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59" y="108188"/>
            <a:ext cx="1371435" cy="891214"/>
          </a:xfrm>
          <a:prstGeom prst="rect">
            <a:avLst/>
          </a:prstGeom>
        </p:spPr>
      </p:pic>
      <p:sp>
        <p:nvSpPr>
          <p:cNvPr id="12" name="Title 1">
            <a:extLst>
              <a:ext uri="{FF2B5EF4-FFF2-40B4-BE49-F238E27FC236}">
                <a16:creationId xmlns:a16="http://schemas.microsoft.com/office/drawing/2014/main" id="{C162BEF9-D6D9-444C-9310-074707149D7A}"/>
              </a:ext>
            </a:extLst>
          </p:cNvPr>
          <p:cNvSpPr txBox="1">
            <a:spLocks/>
          </p:cNvSpPr>
          <p:nvPr/>
        </p:nvSpPr>
        <p:spPr>
          <a:xfrm>
            <a:off x="7855584" y="236852"/>
            <a:ext cx="4332308" cy="1344975"/>
          </a:xfrm>
          <a:prstGeom prst="rect">
            <a:avLst/>
          </a:prstGeom>
        </p:spPr>
        <p:txBody>
          <a:bodyPr vert="horz" lIns="91440" tIns="45720" rIns="91440" bIns="45720" rtlCol="0" anchor="ctr">
            <a:normAutofit/>
          </a:bodyPr>
          <a:lstStyle>
            <a:lvl1pPr algn="l" defTabSz="457200" rtl="0" eaLnBrk="0" fontAlgn="base" hangingPunct="0">
              <a:lnSpc>
                <a:spcPct val="90000"/>
              </a:lnSpc>
              <a:spcBef>
                <a:spcPct val="0"/>
              </a:spcBef>
              <a:spcAft>
                <a:spcPct val="0"/>
              </a:spcAft>
              <a:buClr>
                <a:srgbClr val="000000"/>
              </a:buClr>
              <a:buSzPct val="100000"/>
              <a:buFont typeface="Times New Roman" charset="0"/>
              <a:defRPr sz="2400" b="1" kern="1200">
                <a:solidFill>
                  <a:srgbClr val="0070C0"/>
                </a:solidFill>
                <a:latin typeface="Tahoma" panose="020B0604030504040204" pitchFamily="34" charset="0"/>
                <a:ea typeface="Tahoma" panose="020B0604030504040204" pitchFamily="34" charset="0"/>
                <a:cs typeface="Tahoma" panose="020B0604030504040204" pitchFamily="34" charset="0"/>
              </a:defRPr>
            </a:lvl1pPr>
            <a:lvl2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2pPr>
            <a:lvl3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3pPr>
            <a:lvl4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4pPr>
            <a:lvl5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5pPr>
            <a:lvl6pPr marL="25146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6pPr>
            <a:lvl7pPr marL="29718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7pPr>
            <a:lvl8pPr marL="34290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8pPr>
            <a:lvl9pPr marL="38862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9pPr>
          </a:lstStyle>
          <a:p>
            <a:pPr algn="ctr" defTabSz="914400" eaLnBrk="1" hangingPunct="1">
              <a:spcAft>
                <a:spcPts val="600"/>
              </a:spcAft>
            </a:pPr>
            <a:r>
              <a:rPr lang="en-US" sz="3400">
                <a:solidFill>
                  <a:schemeClr val="tx1"/>
                </a:solidFill>
                <a:latin typeface="+mj-lt"/>
                <a:ea typeface="+mj-ea"/>
                <a:cs typeface="+mj-cs"/>
              </a:rPr>
              <a:t>Triển khai các nhiệm vụ</a:t>
            </a:r>
          </a:p>
        </p:txBody>
      </p:sp>
    </p:spTree>
    <p:extLst>
      <p:ext uri="{BB962C8B-B14F-4D97-AF65-F5344CB8AC3E}">
        <p14:creationId xmlns:p14="http://schemas.microsoft.com/office/powerpoint/2010/main" val="13219463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city with a river running through it&#10;&#10;Description automatically generated with low confidence">
            <a:extLst>
              <a:ext uri="{FF2B5EF4-FFF2-40B4-BE49-F238E27FC236}">
                <a16:creationId xmlns:a16="http://schemas.microsoft.com/office/drawing/2014/main" id="{C26D3548-C974-F325-28A9-FB0B8BEBCC4F}"/>
              </a:ext>
            </a:extLst>
          </p:cNvPr>
          <p:cNvPicPr>
            <a:picLocks noChangeAspect="1"/>
          </p:cNvPicPr>
          <p:nvPr/>
        </p:nvPicPr>
        <p:blipFill rotWithShape="1">
          <a:blip r:embed="rId2">
            <a:extLst>
              <a:ext uri="{28A0092B-C50C-407E-A947-70E740481C1C}">
                <a14:useLocalDpi xmlns:a14="http://schemas.microsoft.com/office/drawing/2010/main" val="0"/>
              </a:ext>
            </a:extLst>
          </a:blip>
          <a:srcRect t="21329" r="9091"/>
          <a:stretch/>
        </p:blipFill>
        <p:spPr>
          <a:xfrm>
            <a:off x="20" y="10"/>
            <a:ext cx="12191980" cy="6857990"/>
          </a:xfrm>
          <a:prstGeom prst="rect">
            <a:avLst/>
          </a:prstGeom>
        </p:spPr>
      </p:pic>
      <p:sp>
        <p:nvSpPr>
          <p:cNvPr id="158" name="Rectangle 157">
            <a:extLst>
              <a:ext uri="{FF2B5EF4-FFF2-40B4-BE49-F238E27FC236}">
                <a16:creationId xmlns:a16="http://schemas.microsoft.com/office/drawing/2014/main" id="{2B1D4F77-A17C-43D7-B7FA-545148E4E9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4332307"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17151D9-57C5-4BD7-98BC-8CAAF9959566}"/>
              </a:ext>
            </a:extLst>
          </p:cNvPr>
          <p:cNvSpPr txBox="1">
            <a:spLocks/>
          </p:cNvSpPr>
          <p:nvPr/>
        </p:nvSpPr>
        <p:spPr>
          <a:xfrm>
            <a:off x="336883" y="640263"/>
            <a:ext cx="4332308" cy="1344975"/>
          </a:xfrm>
          <a:prstGeom prst="rect">
            <a:avLst/>
          </a:prstGeom>
        </p:spPr>
        <p:txBody>
          <a:bodyPr vert="horz" lIns="91440" tIns="45720" rIns="91440" bIns="45720" rtlCol="0" anchor="ctr">
            <a:normAutofit/>
          </a:bodyPr>
          <a:lstStyle>
            <a:lvl1pPr algn="l" defTabSz="457200" rtl="0" eaLnBrk="0" fontAlgn="base" hangingPunct="0">
              <a:lnSpc>
                <a:spcPct val="90000"/>
              </a:lnSpc>
              <a:spcBef>
                <a:spcPct val="0"/>
              </a:spcBef>
              <a:spcAft>
                <a:spcPct val="0"/>
              </a:spcAft>
              <a:buClr>
                <a:srgbClr val="000000"/>
              </a:buClr>
              <a:buSzPct val="100000"/>
              <a:buFont typeface="Times New Roman" charset="0"/>
              <a:defRPr sz="2400" b="1" kern="1200">
                <a:solidFill>
                  <a:srgbClr val="0070C0"/>
                </a:solidFill>
                <a:latin typeface="Tahoma" panose="020B0604030504040204" pitchFamily="34" charset="0"/>
                <a:ea typeface="Tahoma" panose="020B0604030504040204" pitchFamily="34" charset="0"/>
                <a:cs typeface="Tahoma" panose="020B0604030504040204" pitchFamily="34" charset="0"/>
              </a:defRPr>
            </a:lvl1pPr>
            <a:lvl2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2pPr>
            <a:lvl3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3pPr>
            <a:lvl4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4pPr>
            <a:lvl5pPr algn="l" defTabSz="457200" rtl="0" eaLnBrk="0" fontAlgn="base" hangingPunct="0">
              <a:lnSpc>
                <a:spcPct val="90000"/>
              </a:lnSpc>
              <a:spcBef>
                <a:spcPct val="0"/>
              </a:spcBef>
              <a:spcAft>
                <a:spcPct val="0"/>
              </a:spcAft>
              <a:buClr>
                <a:srgbClr val="000000"/>
              </a:buClr>
              <a:buSzPct val="100000"/>
              <a:buFont typeface="Times New Roman" charset="0"/>
              <a:defRPr sz="2400" b="1">
                <a:solidFill>
                  <a:srgbClr val="0070C0"/>
                </a:solidFill>
                <a:latin typeface="Tahoma" charset="0"/>
                <a:ea typeface="Tahoma" charset="0"/>
                <a:cs typeface="Tahoma" charset="0"/>
              </a:defRPr>
            </a:lvl5pPr>
            <a:lvl6pPr marL="25146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6pPr>
            <a:lvl7pPr marL="29718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7pPr>
            <a:lvl8pPr marL="34290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8pPr>
            <a:lvl9pPr marL="3886200" indent="-228600" algn="l" defTabSz="457200" rtl="0" eaLnBrk="0" fontAlgn="base" hangingPunct="0">
              <a:lnSpc>
                <a:spcPct val="90000"/>
              </a:lnSpc>
              <a:spcBef>
                <a:spcPct val="0"/>
              </a:spcBef>
              <a:spcAft>
                <a:spcPct val="0"/>
              </a:spcAft>
              <a:buClr>
                <a:srgbClr val="000000"/>
              </a:buClr>
              <a:buSzPct val="100000"/>
              <a:buFont typeface="Times New Roman" panose="02020603050405020304" pitchFamily="18" charset="0"/>
              <a:defRPr sz="3500">
                <a:solidFill>
                  <a:srgbClr val="000000"/>
                </a:solidFill>
                <a:latin typeface="Calibri Light" panose="020F0302020204030204" pitchFamily="34" charset="0"/>
                <a:ea typeface="Microsoft YaHei" panose="020B0503020204020204" pitchFamily="34" charset="-122"/>
              </a:defRPr>
            </a:lvl9pPr>
          </a:lstStyle>
          <a:p>
            <a:pPr algn="ctr" defTabSz="914400" eaLnBrk="1" hangingPunct="1">
              <a:spcAft>
                <a:spcPts val="600"/>
              </a:spcAft>
            </a:pPr>
            <a:r>
              <a:rPr lang="en-US" sz="3400">
                <a:solidFill>
                  <a:schemeClr val="tx1"/>
                </a:solidFill>
                <a:latin typeface="+mj-lt"/>
                <a:ea typeface="+mj-ea"/>
                <a:cs typeface="+mj-cs"/>
              </a:rPr>
              <a:t>Triển khai các nhiệm vụ</a:t>
            </a:r>
          </a:p>
        </p:txBody>
      </p:sp>
      <p:sp>
        <p:nvSpPr>
          <p:cNvPr id="4" name="TextBox 3">
            <a:extLst>
              <a:ext uri="{FF2B5EF4-FFF2-40B4-BE49-F238E27FC236}">
                <a16:creationId xmlns:a16="http://schemas.microsoft.com/office/drawing/2014/main" id="{EF1E1C6C-C1EF-48AF-9DEE-8BC783072C1F}"/>
              </a:ext>
            </a:extLst>
          </p:cNvPr>
          <p:cNvSpPr txBox="1"/>
          <p:nvPr/>
        </p:nvSpPr>
        <p:spPr>
          <a:xfrm>
            <a:off x="336885" y="2121763"/>
            <a:ext cx="4243994" cy="3773010"/>
          </a:xfrm>
          <a:prstGeom prst="rect">
            <a:avLst/>
          </a:prstGeom>
        </p:spPr>
        <p:txBody>
          <a:bodyPr vert="horz" lIns="91440" tIns="45720" rIns="91440" bIns="45720" rtlCol="0">
            <a:normAutofit/>
          </a:bodyPr>
          <a:lstStyle/>
          <a:p>
            <a:pPr indent="-228600" algn="just">
              <a:lnSpc>
                <a:spcPct val="90000"/>
              </a:lnSpc>
              <a:spcAft>
                <a:spcPts val="600"/>
              </a:spcAft>
              <a:buFont typeface="Arial" panose="020B0604020202020204" pitchFamily="34" charset="0"/>
              <a:buChar char="•"/>
            </a:pPr>
            <a:r>
              <a:rPr lang="en-US" sz="1600"/>
              <a:t>Triển khai chữ ký số SmartCA, sử dụng thường xuyên trong hoạt động SXKD của đơn vị. Toàn BĐT đã triển khai giai đoạn 1 với 25 tài khoản của lãnh đạo BĐT, lãnh đạo các cấp trực thuộc.</a:t>
            </a:r>
          </a:p>
          <a:p>
            <a:pPr indent="233363" algn="just">
              <a:buFont typeface="Arial" panose="020B0604020202020204" pitchFamily="34" charset="0"/>
              <a:buChar char="•"/>
            </a:pPr>
            <a:r>
              <a:rPr lang="en-US" sz="1600">
                <a:latin typeface="Calibri (Body)"/>
                <a:cs typeface="Times New Roman" panose="02020603050405020304" pitchFamily="18" charset="0"/>
              </a:rPr>
              <a:t>Triển khai văn bản số </a:t>
            </a:r>
            <a:r>
              <a:rPr lang="en-US" sz="1600" b="0" i="0" u="none" strike="noStrike" baseline="0">
                <a:solidFill>
                  <a:srgbClr val="000000"/>
                </a:solidFill>
                <a:latin typeface="Calibri (Body)"/>
                <a:cs typeface="Times New Roman" panose="02020603050405020304" pitchFamily="18" charset="0"/>
              </a:rPr>
              <a:t>62/KH-UBND ngày 05/01/2024 của UBND tỉnh Điện Biên về kế hoạch “Cao điểm cài đặt ứng dụng Điện Biên Smart và sử dụng dịch vụ công trực tuyến tỉnh Điện Biên năm 2024”, BĐT đã triển khai tại văn bản số 59/BĐĐB-KHKD, giao kế hoạch, chỉ tiêu cài đặt kích hoạt tài khoản và hướng dẫn sử dụng APP cho từng đơn vị, cán bộ công nhân viên thuộc từng đơn vị.</a:t>
            </a:r>
            <a:endParaRPr lang="en-US" sz="1600">
              <a:latin typeface="Calibri (Body)"/>
              <a:cs typeface="Times New Roman" panose="02020603050405020304" pitchFamily="18" charset="0"/>
            </a:endParaRPr>
          </a:p>
        </p:txBody>
      </p:sp>
      <p:sp>
        <p:nvSpPr>
          <p:cNvPr id="2" name="Slide Number Placeholder 1">
            <a:extLst>
              <a:ext uri="{FF2B5EF4-FFF2-40B4-BE49-F238E27FC236}">
                <a16:creationId xmlns:a16="http://schemas.microsoft.com/office/drawing/2014/main" id="{A074B523-D495-407C-8F9B-A412002B0F97}"/>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a:spcAft>
                <a:spcPts val="600"/>
              </a:spcAft>
              <a:defRPr/>
            </a:pPr>
            <a:fld id="{26276386-901D-544C-BAA2-153A3CB7EA4A}" type="slidenum">
              <a:rPr lang="en-US" altLang="en-US">
                <a:solidFill>
                  <a:srgbClr val="FFFFFF"/>
                </a:solidFill>
                <a:latin typeface="Calibri" panose="020F0502020204030204"/>
              </a:rPr>
              <a:pPr>
                <a:spcAft>
                  <a:spcPts val="600"/>
                </a:spcAft>
                <a:defRPr/>
              </a:pPr>
              <a:t>4</a:t>
            </a:fld>
            <a:endParaRPr lang="en-US" altLang="en-US">
              <a:solidFill>
                <a:srgbClr val="FFFFFF"/>
              </a:solidFill>
              <a:latin typeface="Calibri" panose="020F0502020204030204"/>
            </a:endParaRPr>
          </a:p>
        </p:txBody>
      </p:sp>
      <p:pic>
        <p:nvPicPr>
          <p:cNvPr id="1026" name="Picture 2" descr="Lợi ích của e-learning trong thời đại công nghệ số."/>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23573" y="-9569384"/>
            <a:ext cx="225133" cy="988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BCBB1E04-124F-923B-D06A-478911E2A8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82" y="136525"/>
            <a:ext cx="1371435" cy="891214"/>
          </a:xfrm>
          <a:prstGeom prst="rect">
            <a:avLst/>
          </a:prstGeom>
        </p:spPr>
      </p:pic>
    </p:spTree>
    <p:extLst>
      <p:ext uri="{BB962C8B-B14F-4D97-AF65-F5344CB8AC3E}">
        <p14:creationId xmlns:p14="http://schemas.microsoft.com/office/powerpoint/2010/main" val="509620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74B523-D495-407C-8F9B-A412002B0F97}"/>
              </a:ext>
            </a:extLst>
          </p:cNvPr>
          <p:cNvSpPr>
            <a:spLocks noGrp="1"/>
          </p:cNvSpPr>
          <p:nvPr>
            <p:ph type="sldNum" sz="quarter" idx="12"/>
          </p:nvPr>
        </p:nvSpPr>
        <p:spPr>
          <a:xfrm>
            <a:off x="0" y="6418263"/>
            <a:ext cx="2740025" cy="363537"/>
          </a:xfrm>
          <a:prstGeom prst="rect">
            <a:avLst/>
          </a:prstGeom>
        </p:spPr>
        <p:txBody>
          <a:bodyPr/>
          <a:lstStyle/>
          <a:p>
            <a:pPr>
              <a:defRPr/>
            </a:pPr>
            <a:fld id="{26276386-901D-544C-BAA2-153A3CB7EA4A}" type="slidenum">
              <a:rPr lang="en-US" altLang="en-US" smtClean="0">
                <a:latin typeface="Tahoma" panose="020B0604030504040204" pitchFamily="34" charset="0"/>
                <a:ea typeface="Tahoma" panose="020B0604030504040204" pitchFamily="34" charset="0"/>
                <a:cs typeface="Tahoma" panose="020B0604030504040204" pitchFamily="34" charset="0"/>
              </a:rPr>
              <a:pPr>
                <a:defRPr/>
              </a:pPr>
              <a:t>5</a:t>
            </a:fld>
            <a:endParaRPr lang="en-US" altLang="en-US">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EF1E1C6C-C1EF-48AF-9DEE-8BC783072C1F}"/>
              </a:ext>
            </a:extLst>
          </p:cNvPr>
          <p:cNvSpPr txBox="1"/>
          <p:nvPr/>
        </p:nvSpPr>
        <p:spPr>
          <a:xfrm>
            <a:off x="495071" y="948690"/>
            <a:ext cx="7052902" cy="923330"/>
          </a:xfrm>
          <a:prstGeom prst="rect">
            <a:avLst/>
          </a:prstGeom>
          <a:noFill/>
        </p:spPr>
        <p:txBody>
          <a:bodyPr wrap="square" rtlCol="0">
            <a:spAutoFit/>
          </a:bodyPr>
          <a:lstStyle/>
          <a:p>
            <a:pPr algn="just"/>
            <a:r>
              <a:rPr lang="en-US">
                <a:solidFill>
                  <a:srgbClr val="014679"/>
                </a:solidFill>
                <a:latin typeface="Tahoma" panose="020B0604030504040204" pitchFamily="34" charset="0"/>
                <a:ea typeface="Tahoma" panose="020B0604030504040204" pitchFamily="34" charset="0"/>
                <a:cs typeface="Tahoma" panose="020B0604030504040204" pitchFamily="34" charset="0"/>
              </a:rPr>
              <a:t>T</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oàn tỉnh hiện tại có 9</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7/114</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 điểm</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 Bưu điện VHX</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 đã </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có kết nối </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online mạng</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 Internet</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 </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và có trang bị</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 máy tính, trong đó </a:t>
            </a:r>
            <a:r>
              <a:rPr lang="en-US">
                <a:solidFill>
                  <a:srgbClr val="014679"/>
                </a:solidFill>
                <a:latin typeface="Tahoma" panose="020B0604030504040204" pitchFamily="34" charset="0"/>
                <a:ea typeface="Tahoma" panose="020B0604030504040204" pitchFamily="34" charset="0"/>
                <a:cs typeface="Tahoma" panose="020B0604030504040204" pitchFamily="34" charset="0"/>
              </a:rPr>
              <a:t>có 7</a:t>
            </a:r>
            <a:r>
              <a:rPr lang="vi-VN">
                <a:solidFill>
                  <a:srgbClr val="014679"/>
                </a:solidFill>
                <a:latin typeface="Tahoma" panose="020B0604030504040204" pitchFamily="34" charset="0"/>
                <a:ea typeface="Tahoma" panose="020B0604030504040204" pitchFamily="34" charset="0"/>
                <a:cs typeface="Tahoma" panose="020B0604030504040204" pitchFamily="34" charset="0"/>
              </a:rPr>
              <a:t>8 điểm là VHX đa dịch vụ.</a:t>
            </a:r>
            <a:endParaRPr lang="en-US" dirty="0">
              <a:solidFill>
                <a:srgbClr val="014679"/>
              </a:solidFill>
              <a:latin typeface="Tahoma" panose="020B0604030504040204" pitchFamily="34" charset="0"/>
              <a:ea typeface="Tahoma" panose="020B0604030504040204" pitchFamily="34" charset="0"/>
              <a:cs typeface="Tahoma" panose="020B0604030504040204" pitchFamily="34" charset="0"/>
            </a:endParaRPr>
          </a:p>
        </p:txBody>
      </p:sp>
      <p:sp>
        <p:nvSpPr>
          <p:cNvPr id="5" name="Rectangle 4"/>
          <p:cNvSpPr/>
          <p:nvPr/>
        </p:nvSpPr>
        <p:spPr>
          <a:xfrm>
            <a:off x="6714455" y="4185626"/>
            <a:ext cx="5354253" cy="1631216"/>
          </a:xfrm>
          <a:prstGeom prst="rect">
            <a:avLst/>
          </a:prstGeom>
        </p:spPr>
        <p:txBody>
          <a:bodyPr wrap="square">
            <a:spAutoFit/>
          </a:bodyPr>
          <a:lstStyle/>
          <a:p>
            <a:pPr algn="just"/>
            <a:r>
              <a:rPr lang="en-US" sz="2000">
                <a:solidFill>
                  <a:srgbClr val="014679"/>
                </a:solidFill>
                <a:latin typeface="Tahoma" panose="020B0604030504040204" pitchFamily="34" charset="0"/>
                <a:ea typeface="Tahoma" panose="020B0604030504040204" pitchFamily="34" charset="0"/>
                <a:cs typeface="Tahoma" panose="020B0604030504040204" pitchFamily="34" charset="0"/>
              </a:rPr>
              <a:t>Dự kiến trong quí I/2024, Bưu điện tỉnh sẽ triển khai thêm điểm BĐVHX đa dịch vụ nhằm đáp ứng nhu cầu thanh toán không dùng tiền mặt trong việc chi trả các chính sách an sinh xã hội của tỉnh.</a:t>
            </a:r>
          </a:p>
        </p:txBody>
      </p:sp>
      <p:grpSp>
        <p:nvGrpSpPr>
          <p:cNvPr id="8" name="Group 7"/>
          <p:cNvGrpSpPr/>
          <p:nvPr/>
        </p:nvGrpSpPr>
        <p:grpSpPr>
          <a:xfrm>
            <a:off x="3669082" y="4555064"/>
            <a:ext cx="2195187" cy="1356975"/>
            <a:chOff x="6278932" y="4428302"/>
            <a:chExt cx="2195187" cy="1356975"/>
          </a:xfrm>
        </p:grpSpPr>
        <p:sp>
          <p:nvSpPr>
            <p:cNvPr id="9" name="Freeform 23"/>
            <p:cNvSpPr>
              <a:spLocks/>
            </p:cNvSpPr>
            <p:nvPr/>
          </p:nvSpPr>
          <p:spPr bwMode="auto">
            <a:xfrm>
              <a:off x="6486438" y="4428302"/>
              <a:ext cx="1787002" cy="1290082"/>
            </a:xfrm>
            <a:custGeom>
              <a:avLst/>
              <a:gdLst>
                <a:gd name="T0" fmla="*/ 801 w 801"/>
                <a:gd name="T1" fmla="*/ 577 h 577"/>
                <a:gd name="T2" fmla="*/ 0 w 801"/>
                <a:gd name="T3" fmla="*/ 577 h 577"/>
                <a:gd name="T4" fmla="*/ 0 w 801"/>
                <a:gd name="T5" fmla="*/ 42 h 577"/>
                <a:gd name="T6" fmla="*/ 42 w 801"/>
                <a:gd name="T7" fmla="*/ 0 h 577"/>
                <a:gd name="T8" fmla="*/ 759 w 801"/>
                <a:gd name="T9" fmla="*/ 0 h 577"/>
                <a:gd name="T10" fmla="*/ 801 w 801"/>
                <a:gd name="T11" fmla="*/ 42 h 577"/>
                <a:gd name="T12" fmla="*/ 801 w 801"/>
                <a:gd name="T13" fmla="*/ 577 h 577"/>
              </a:gdLst>
              <a:ahLst/>
              <a:cxnLst>
                <a:cxn ang="0">
                  <a:pos x="T0" y="T1"/>
                </a:cxn>
                <a:cxn ang="0">
                  <a:pos x="T2" y="T3"/>
                </a:cxn>
                <a:cxn ang="0">
                  <a:pos x="T4" y="T5"/>
                </a:cxn>
                <a:cxn ang="0">
                  <a:pos x="T6" y="T7"/>
                </a:cxn>
                <a:cxn ang="0">
                  <a:pos x="T8" y="T9"/>
                </a:cxn>
                <a:cxn ang="0">
                  <a:pos x="T10" y="T11"/>
                </a:cxn>
                <a:cxn ang="0">
                  <a:pos x="T12" y="T13"/>
                </a:cxn>
              </a:cxnLst>
              <a:rect l="0" t="0" r="r" b="b"/>
              <a:pathLst>
                <a:path w="801" h="577">
                  <a:moveTo>
                    <a:pt x="801" y="577"/>
                  </a:moveTo>
                  <a:cubicBezTo>
                    <a:pt x="0" y="577"/>
                    <a:pt x="0" y="577"/>
                    <a:pt x="0" y="577"/>
                  </a:cubicBezTo>
                  <a:cubicBezTo>
                    <a:pt x="0" y="42"/>
                    <a:pt x="0" y="42"/>
                    <a:pt x="0" y="42"/>
                  </a:cubicBezTo>
                  <a:cubicBezTo>
                    <a:pt x="0" y="19"/>
                    <a:pt x="19" y="0"/>
                    <a:pt x="42" y="0"/>
                  </a:cubicBezTo>
                  <a:cubicBezTo>
                    <a:pt x="759" y="0"/>
                    <a:pt x="759" y="0"/>
                    <a:pt x="759" y="0"/>
                  </a:cubicBezTo>
                  <a:cubicBezTo>
                    <a:pt x="782" y="0"/>
                    <a:pt x="801" y="19"/>
                    <a:pt x="801" y="42"/>
                  </a:cubicBezTo>
                  <a:lnTo>
                    <a:pt x="801" y="577"/>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 name="Rectangle 25"/>
            <p:cNvSpPr>
              <a:spLocks noChangeArrowheads="1"/>
            </p:cNvSpPr>
            <p:nvPr/>
          </p:nvSpPr>
          <p:spPr bwMode="auto">
            <a:xfrm>
              <a:off x="6557426" y="4525229"/>
              <a:ext cx="1645025" cy="1021144"/>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 name="Freeform 27"/>
            <p:cNvSpPr>
              <a:spLocks/>
            </p:cNvSpPr>
            <p:nvPr/>
          </p:nvSpPr>
          <p:spPr bwMode="auto">
            <a:xfrm>
              <a:off x="6278932" y="5650125"/>
              <a:ext cx="2195187" cy="55972"/>
            </a:xfrm>
            <a:custGeom>
              <a:avLst/>
              <a:gdLst>
                <a:gd name="T0" fmla="*/ 984 w 984"/>
                <a:gd name="T1" fmla="*/ 25 h 25"/>
                <a:gd name="T2" fmla="*/ 0 w 984"/>
                <a:gd name="T3" fmla="*/ 25 h 25"/>
                <a:gd name="T4" fmla="*/ 0 w 984"/>
                <a:gd name="T5" fmla="*/ 14 h 25"/>
                <a:gd name="T6" fmla="*/ 14 w 984"/>
                <a:gd name="T7" fmla="*/ 0 h 25"/>
                <a:gd name="T8" fmla="*/ 970 w 984"/>
                <a:gd name="T9" fmla="*/ 0 h 25"/>
                <a:gd name="T10" fmla="*/ 984 w 984"/>
                <a:gd name="T11" fmla="*/ 14 h 25"/>
                <a:gd name="T12" fmla="*/ 984 w 984"/>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984" h="25">
                  <a:moveTo>
                    <a:pt x="984" y="25"/>
                  </a:moveTo>
                  <a:cubicBezTo>
                    <a:pt x="0" y="25"/>
                    <a:pt x="0" y="25"/>
                    <a:pt x="0" y="25"/>
                  </a:cubicBezTo>
                  <a:cubicBezTo>
                    <a:pt x="0" y="14"/>
                    <a:pt x="0" y="14"/>
                    <a:pt x="0" y="14"/>
                  </a:cubicBezTo>
                  <a:cubicBezTo>
                    <a:pt x="0" y="6"/>
                    <a:pt x="6" y="0"/>
                    <a:pt x="14" y="0"/>
                  </a:cubicBezTo>
                  <a:cubicBezTo>
                    <a:pt x="970" y="0"/>
                    <a:pt x="970" y="0"/>
                    <a:pt x="970" y="0"/>
                  </a:cubicBezTo>
                  <a:cubicBezTo>
                    <a:pt x="977" y="0"/>
                    <a:pt x="984" y="6"/>
                    <a:pt x="984" y="14"/>
                  </a:cubicBezTo>
                  <a:lnTo>
                    <a:pt x="984" y="2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 name="Freeform 28"/>
            <p:cNvSpPr>
              <a:spLocks/>
            </p:cNvSpPr>
            <p:nvPr/>
          </p:nvSpPr>
          <p:spPr bwMode="auto">
            <a:xfrm>
              <a:off x="6278932" y="5706097"/>
              <a:ext cx="2195187" cy="79180"/>
            </a:xfrm>
            <a:custGeom>
              <a:avLst/>
              <a:gdLst>
                <a:gd name="T0" fmla="*/ 984 w 984"/>
                <a:gd name="T1" fmla="*/ 0 h 35"/>
                <a:gd name="T2" fmla="*/ 948 w 984"/>
                <a:gd name="T3" fmla="*/ 35 h 35"/>
                <a:gd name="T4" fmla="*/ 36 w 984"/>
                <a:gd name="T5" fmla="*/ 35 h 35"/>
                <a:gd name="T6" fmla="*/ 0 w 984"/>
                <a:gd name="T7" fmla="*/ 0 h 35"/>
                <a:gd name="T8" fmla="*/ 984 w 984"/>
                <a:gd name="T9" fmla="*/ 0 h 35"/>
              </a:gdLst>
              <a:ahLst/>
              <a:cxnLst>
                <a:cxn ang="0">
                  <a:pos x="T0" y="T1"/>
                </a:cxn>
                <a:cxn ang="0">
                  <a:pos x="T2" y="T3"/>
                </a:cxn>
                <a:cxn ang="0">
                  <a:pos x="T4" y="T5"/>
                </a:cxn>
                <a:cxn ang="0">
                  <a:pos x="T6" y="T7"/>
                </a:cxn>
                <a:cxn ang="0">
                  <a:pos x="T8" y="T9"/>
                </a:cxn>
              </a:cxnLst>
              <a:rect l="0" t="0" r="r" b="b"/>
              <a:pathLst>
                <a:path w="984" h="35">
                  <a:moveTo>
                    <a:pt x="984" y="0"/>
                  </a:moveTo>
                  <a:cubicBezTo>
                    <a:pt x="984" y="19"/>
                    <a:pt x="968" y="35"/>
                    <a:pt x="948" y="35"/>
                  </a:cubicBezTo>
                  <a:cubicBezTo>
                    <a:pt x="36" y="35"/>
                    <a:pt x="36" y="35"/>
                    <a:pt x="36" y="35"/>
                  </a:cubicBezTo>
                  <a:cubicBezTo>
                    <a:pt x="16" y="35"/>
                    <a:pt x="0" y="19"/>
                    <a:pt x="0" y="0"/>
                  </a:cubicBezTo>
                  <a:cubicBezTo>
                    <a:pt x="984" y="0"/>
                    <a:pt x="984" y="0"/>
                    <a:pt x="984" y="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3" name="Rectangle 31"/>
            <p:cNvSpPr>
              <a:spLocks noChangeArrowheads="1"/>
            </p:cNvSpPr>
            <p:nvPr/>
          </p:nvSpPr>
          <p:spPr bwMode="auto">
            <a:xfrm>
              <a:off x="6691212" y="4645363"/>
              <a:ext cx="266207" cy="263477"/>
            </a:xfrm>
            <a:prstGeom prst="rect">
              <a:avLst/>
            </a:prstGeom>
            <a:solidFill>
              <a:srgbClr val="E89D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4" name="Rectangle 32"/>
            <p:cNvSpPr>
              <a:spLocks noChangeArrowheads="1"/>
            </p:cNvSpPr>
            <p:nvPr/>
          </p:nvSpPr>
          <p:spPr bwMode="auto">
            <a:xfrm>
              <a:off x="7050251" y="4645363"/>
              <a:ext cx="266207" cy="513302"/>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5" name="Freeform 33"/>
            <p:cNvSpPr>
              <a:spLocks/>
            </p:cNvSpPr>
            <p:nvPr/>
          </p:nvSpPr>
          <p:spPr bwMode="auto">
            <a:xfrm>
              <a:off x="6691212" y="4986655"/>
              <a:ext cx="688044" cy="483269"/>
            </a:xfrm>
            <a:custGeom>
              <a:avLst/>
              <a:gdLst>
                <a:gd name="T0" fmla="*/ 195 w 504"/>
                <a:gd name="T1" fmla="*/ 192 h 354"/>
                <a:gd name="T2" fmla="*/ 195 w 504"/>
                <a:gd name="T3" fmla="*/ 0 h 354"/>
                <a:gd name="T4" fmla="*/ 0 w 504"/>
                <a:gd name="T5" fmla="*/ 0 h 354"/>
                <a:gd name="T6" fmla="*/ 0 w 504"/>
                <a:gd name="T7" fmla="*/ 192 h 354"/>
                <a:gd name="T8" fmla="*/ 0 w 504"/>
                <a:gd name="T9" fmla="*/ 251 h 354"/>
                <a:gd name="T10" fmla="*/ 0 w 504"/>
                <a:gd name="T11" fmla="*/ 354 h 354"/>
                <a:gd name="T12" fmla="*/ 504 w 504"/>
                <a:gd name="T13" fmla="*/ 354 h 354"/>
                <a:gd name="T14" fmla="*/ 504 w 504"/>
                <a:gd name="T15" fmla="*/ 192 h 354"/>
                <a:gd name="T16" fmla="*/ 195 w 504"/>
                <a:gd name="T17" fmla="*/ 19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4" h="354">
                  <a:moveTo>
                    <a:pt x="195" y="192"/>
                  </a:moveTo>
                  <a:lnTo>
                    <a:pt x="195" y="0"/>
                  </a:lnTo>
                  <a:lnTo>
                    <a:pt x="0" y="0"/>
                  </a:lnTo>
                  <a:lnTo>
                    <a:pt x="0" y="192"/>
                  </a:lnTo>
                  <a:lnTo>
                    <a:pt x="0" y="251"/>
                  </a:lnTo>
                  <a:lnTo>
                    <a:pt x="0" y="354"/>
                  </a:lnTo>
                  <a:lnTo>
                    <a:pt x="504" y="354"/>
                  </a:lnTo>
                  <a:lnTo>
                    <a:pt x="504" y="192"/>
                  </a:lnTo>
                  <a:lnTo>
                    <a:pt x="195" y="19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6" name="Rectangle 34"/>
            <p:cNvSpPr>
              <a:spLocks noChangeArrowheads="1"/>
            </p:cNvSpPr>
            <p:nvPr/>
          </p:nvSpPr>
          <p:spPr bwMode="auto">
            <a:xfrm>
              <a:off x="7379256" y="5248767"/>
              <a:ext cx="700330" cy="2211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7" name="Rectangle 35"/>
            <p:cNvSpPr>
              <a:spLocks noChangeArrowheads="1"/>
            </p:cNvSpPr>
            <p:nvPr/>
          </p:nvSpPr>
          <p:spPr bwMode="auto">
            <a:xfrm>
              <a:off x="7432498" y="4869250"/>
              <a:ext cx="394533" cy="28941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8" name="Freeform 84"/>
            <p:cNvSpPr>
              <a:spLocks/>
            </p:cNvSpPr>
            <p:nvPr/>
          </p:nvSpPr>
          <p:spPr bwMode="auto">
            <a:xfrm>
              <a:off x="7695975" y="4964812"/>
              <a:ext cx="367230" cy="371325"/>
            </a:xfrm>
            <a:custGeom>
              <a:avLst/>
              <a:gdLst>
                <a:gd name="T0" fmla="*/ 227 w 269"/>
                <a:gd name="T1" fmla="*/ 93 h 272"/>
                <a:gd name="T2" fmla="*/ 0 w 269"/>
                <a:gd name="T3" fmla="*/ 0 h 272"/>
                <a:gd name="T4" fmla="*/ 93 w 269"/>
                <a:gd name="T5" fmla="*/ 228 h 272"/>
                <a:gd name="T6" fmla="*/ 135 w 269"/>
                <a:gd name="T7" fmla="*/ 172 h 272"/>
                <a:gd name="T8" fmla="*/ 235 w 269"/>
                <a:gd name="T9" fmla="*/ 272 h 272"/>
                <a:gd name="T10" fmla="*/ 269 w 269"/>
                <a:gd name="T11" fmla="*/ 236 h 272"/>
                <a:gd name="T12" fmla="*/ 171 w 269"/>
                <a:gd name="T13" fmla="*/ 138 h 272"/>
                <a:gd name="T14" fmla="*/ 227 w 269"/>
                <a:gd name="T15" fmla="*/ 93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72">
                  <a:moveTo>
                    <a:pt x="227" y="93"/>
                  </a:moveTo>
                  <a:lnTo>
                    <a:pt x="0" y="0"/>
                  </a:lnTo>
                  <a:lnTo>
                    <a:pt x="93" y="228"/>
                  </a:lnTo>
                  <a:lnTo>
                    <a:pt x="135" y="172"/>
                  </a:lnTo>
                  <a:lnTo>
                    <a:pt x="235" y="272"/>
                  </a:lnTo>
                  <a:lnTo>
                    <a:pt x="269" y="236"/>
                  </a:lnTo>
                  <a:lnTo>
                    <a:pt x="171" y="138"/>
                  </a:lnTo>
                  <a:lnTo>
                    <a:pt x="227" y="9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9" name="Freeform 85"/>
            <p:cNvSpPr>
              <a:spLocks/>
            </p:cNvSpPr>
            <p:nvPr/>
          </p:nvSpPr>
          <p:spPr bwMode="auto">
            <a:xfrm>
              <a:off x="7695975" y="4964812"/>
              <a:ext cx="367230" cy="346752"/>
            </a:xfrm>
            <a:custGeom>
              <a:avLst/>
              <a:gdLst>
                <a:gd name="T0" fmla="*/ 0 w 269"/>
                <a:gd name="T1" fmla="*/ 0 h 254"/>
                <a:gd name="T2" fmla="*/ 253 w 269"/>
                <a:gd name="T3" fmla="*/ 254 h 254"/>
                <a:gd name="T4" fmla="*/ 269 w 269"/>
                <a:gd name="T5" fmla="*/ 236 h 254"/>
                <a:gd name="T6" fmla="*/ 171 w 269"/>
                <a:gd name="T7" fmla="*/ 138 h 254"/>
                <a:gd name="T8" fmla="*/ 227 w 269"/>
                <a:gd name="T9" fmla="*/ 93 h 254"/>
                <a:gd name="T10" fmla="*/ 0 w 269"/>
                <a:gd name="T11" fmla="*/ 0 h 254"/>
              </a:gdLst>
              <a:ahLst/>
              <a:cxnLst>
                <a:cxn ang="0">
                  <a:pos x="T0" y="T1"/>
                </a:cxn>
                <a:cxn ang="0">
                  <a:pos x="T2" y="T3"/>
                </a:cxn>
                <a:cxn ang="0">
                  <a:pos x="T4" y="T5"/>
                </a:cxn>
                <a:cxn ang="0">
                  <a:pos x="T6" y="T7"/>
                </a:cxn>
                <a:cxn ang="0">
                  <a:pos x="T8" y="T9"/>
                </a:cxn>
                <a:cxn ang="0">
                  <a:pos x="T10" y="T11"/>
                </a:cxn>
              </a:cxnLst>
              <a:rect l="0" t="0" r="r" b="b"/>
              <a:pathLst>
                <a:path w="269" h="254">
                  <a:moveTo>
                    <a:pt x="0" y="0"/>
                  </a:moveTo>
                  <a:lnTo>
                    <a:pt x="253" y="254"/>
                  </a:lnTo>
                  <a:lnTo>
                    <a:pt x="269" y="236"/>
                  </a:lnTo>
                  <a:lnTo>
                    <a:pt x="171" y="138"/>
                  </a:lnTo>
                  <a:lnTo>
                    <a:pt x="227" y="93"/>
                  </a:lnTo>
                  <a:lnTo>
                    <a:pt x="0"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20" name="Freeform 12"/>
          <p:cNvSpPr>
            <a:spLocks noEditPoints="1"/>
          </p:cNvSpPr>
          <p:nvPr/>
        </p:nvSpPr>
        <p:spPr bwMode="auto">
          <a:xfrm>
            <a:off x="1770136" y="3342796"/>
            <a:ext cx="625246" cy="625246"/>
          </a:xfrm>
          <a:custGeom>
            <a:avLst/>
            <a:gdLst>
              <a:gd name="T0" fmla="*/ 140 w 280"/>
              <a:gd name="T1" fmla="*/ 280 h 280"/>
              <a:gd name="T2" fmla="*/ 0 w 280"/>
              <a:gd name="T3" fmla="*/ 140 h 280"/>
              <a:gd name="T4" fmla="*/ 140 w 280"/>
              <a:gd name="T5" fmla="*/ 0 h 280"/>
              <a:gd name="T6" fmla="*/ 280 w 280"/>
              <a:gd name="T7" fmla="*/ 140 h 280"/>
              <a:gd name="T8" fmla="*/ 140 w 280"/>
              <a:gd name="T9" fmla="*/ 280 h 280"/>
              <a:gd name="T10" fmla="*/ 140 w 280"/>
              <a:gd name="T11" fmla="*/ 28 h 280"/>
              <a:gd name="T12" fmla="*/ 28 w 280"/>
              <a:gd name="T13" fmla="*/ 140 h 280"/>
              <a:gd name="T14" fmla="*/ 140 w 280"/>
              <a:gd name="T15" fmla="*/ 252 h 280"/>
              <a:gd name="T16" fmla="*/ 252 w 280"/>
              <a:gd name="T17" fmla="*/ 140 h 280"/>
              <a:gd name="T18" fmla="*/ 140 w 280"/>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40" y="280"/>
                </a:moveTo>
                <a:cubicBezTo>
                  <a:pt x="63" y="280"/>
                  <a:pt x="0" y="217"/>
                  <a:pt x="0" y="140"/>
                </a:cubicBezTo>
                <a:cubicBezTo>
                  <a:pt x="0" y="63"/>
                  <a:pt x="63" y="0"/>
                  <a:pt x="140" y="0"/>
                </a:cubicBezTo>
                <a:cubicBezTo>
                  <a:pt x="217" y="0"/>
                  <a:pt x="280" y="63"/>
                  <a:pt x="280" y="140"/>
                </a:cubicBezTo>
                <a:cubicBezTo>
                  <a:pt x="280" y="217"/>
                  <a:pt x="217" y="280"/>
                  <a:pt x="140" y="280"/>
                </a:cubicBezTo>
                <a:close/>
                <a:moveTo>
                  <a:pt x="140" y="28"/>
                </a:moveTo>
                <a:cubicBezTo>
                  <a:pt x="78" y="28"/>
                  <a:pt x="28" y="78"/>
                  <a:pt x="28" y="140"/>
                </a:cubicBezTo>
                <a:cubicBezTo>
                  <a:pt x="28" y="202"/>
                  <a:pt x="78" y="252"/>
                  <a:pt x="140" y="252"/>
                </a:cubicBezTo>
                <a:cubicBezTo>
                  <a:pt x="201" y="252"/>
                  <a:pt x="252" y="202"/>
                  <a:pt x="252" y="140"/>
                </a:cubicBezTo>
                <a:cubicBezTo>
                  <a:pt x="252" y="78"/>
                  <a:pt x="201" y="28"/>
                  <a:pt x="140"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1" name="Freeform 14"/>
          <p:cNvSpPr>
            <a:spLocks noEditPoints="1"/>
          </p:cNvSpPr>
          <p:nvPr/>
        </p:nvSpPr>
        <p:spPr bwMode="auto">
          <a:xfrm>
            <a:off x="2796741" y="3177611"/>
            <a:ext cx="622516" cy="625246"/>
          </a:xfrm>
          <a:custGeom>
            <a:avLst/>
            <a:gdLst>
              <a:gd name="T0" fmla="*/ 139 w 279"/>
              <a:gd name="T1" fmla="*/ 280 h 280"/>
              <a:gd name="T2" fmla="*/ 0 w 279"/>
              <a:gd name="T3" fmla="*/ 140 h 280"/>
              <a:gd name="T4" fmla="*/ 139 w 279"/>
              <a:gd name="T5" fmla="*/ 0 h 280"/>
              <a:gd name="T6" fmla="*/ 279 w 279"/>
              <a:gd name="T7" fmla="*/ 140 h 280"/>
              <a:gd name="T8" fmla="*/ 139 w 279"/>
              <a:gd name="T9" fmla="*/ 280 h 280"/>
              <a:gd name="T10" fmla="*/ 139 w 279"/>
              <a:gd name="T11" fmla="*/ 28 h 280"/>
              <a:gd name="T12" fmla="*/ 28 w 279"/>
              <a:gd name="T13" fmla="*/ 140 h 280"/>
              <a:gd name="T14" fmla="*/ 139 w 279"/>
              <a:gd name="T15" fmla="*/ 252 h 280"/>
              <a:gd name="T16" fmla="*/ 251 w 279"/>
              <a:gd name="T17" fmla="*/ 140 h 280"/>
              <a:gd name="T18" fmla="*/ 139 w 279"/>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80">
                <a:moveTo>
                  <a:pt x="139" y="280"/>
                </a:moveTo>
                <a:cubicBezTo>
                  <a:pt x="62" y="280"/>
                  <a:pt x="0" y="217"/>
                  <a:pt x="0" y="140"/>
                </a:cubicBezTo>
                <a:cubicBezTo>
                  <a:pt x="0" y="63"/>
                  <a:pt x="62" y="0"/>
                  <a:pt x="139" y="0"/>
                </a:cubicBezTo>
                <a:cubicBezTo>
                  <a:pt x="216" y="0"/>
                  <a:pt x="279" y="63"/>
                  <a:pt x="279" y="140"/>
                </a:cubicBezTo>
                <a:cubicBezTo>
                  <a:pt x="279" y="217"/>
                  <a:pt x="216" y="280"/>
                  <a:pt x="139" y="280"/>
                </a:cubicBezTo>
                <a:close/>
                <a:moveTo>
                  <a:pt x="139" y="28"/>
                </a:moveTo>
                <a:cubicBezTo>
                  <a:pt x="78" y="28"/>
                  <a:pt x="28" y="78"/>
                  <a:pt x="28" y="140"/>
                </a:cubicBezTo>
                <a:cubicBezTo>
                  <a:pt x="28" y="202"/>
                  <a:pt x="78" y="252"/>
                  <a:pt x="139" y="252"/>
                </a:cubicBezTo>
                <a:cubicBezTo>
                  <a:pt x="201" y="252"/>
                  <a:pt x="251" y="202"/>
                  <a:pt x="251" y="140"/>
                </a:cubicBezTo>
                <a:cubicBezTo>
                  <a:pt x="251" y="78"/>
                  <a:pt x="201" y="28"/>
                  <a:pt x="139" y="2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2" name="Freeform 10"/>
          <p:cNvSpPr>
            <a:spLocks noEditPoints="1"/>
          </p:cNvSpPr>
          <p:nvPr/>
        </p:nvSpPr>
        <p:spPr bwMode="auto">
          <a:xfrm>
            <a:off x="788582" y="3933913"/>
            <a:ext cx="625246" cy="626611"/>
          </a:xfrm>
          <a:custGeom>
            <a:avLst/>
            <a:gdLst>
              <a:gd name="T0" fmla="*/ 140 w 280"/>
              <a:gd name="T1" fmla="*/ 280 h 280"/>
              <a:gd name="T2" fmla="*/ 0 w 280"/>
              <a:gd name="T3" fmla="*/ 140 h 280"/>
              <a:gd name="T4" fmla="*/ 140 w 280"/>
              <a:gd name="T5" fmla="*/ 0 h 280"/>
              <a:gd name="T6" fmla="*/ 280 w 280"/>
              <a:gd name="T7" fmla="*/ 140 h 280"/>
              <a:gd name="T8" fmla="*/ 140 w 280"/>
              <a:gd name="T9" fmla="*/ 280 h 280"/>
              <a:gd name="T10" fmla="*/ 140 w 280"/>
              <a:gd name="T11" fmla="*/ 28 h 280"/>
              <a:gd name="T12" fmla="*/ 28 w 280"/>
              <a:gd name="T13" fmla="*/ 140 h 280"/>
              <a:gd name="T14" fmla="*/ 140 w 280"/>
              <a:gd name="T15" fmla="*/ 252 h 280"/>
              <a:gd name="T16" fmla="*/ 252 w 280"/>
              <a:gd name="T17" fmla="*/ 140 h 280"/>
              <a:gd name="T18" fmla="*/ 140 w 280"/>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40" y="280"/>
                </a:moveTo>
                <a:cubicBezTo>
                  <a:pt x="63" y="280"/>
                  <a:pt x="0" y="217"/>
                  <a:pt x="0" y="140"/>
                </a:cubicBezTo>
                <a:cubicBezTo>
                  <a:pt x="0" y="63"/>
                  <a:pt x="63" y="0"/>
                  <a:pt x="140" y="0"/>
                </a:cubicBezTo>
                <a:cubicBezTo>
                  <a:pt x="217" y="0"/>
                  <a:pt x="280" y="63"/>
                  <a:pt x="280" y="140"/>
                </a:cubicBezTo>
                <a:cubicBezTo>
                  <a:pt x="280" y="217"/>
                  <a:pt x="217" y="280"/>
                  <a:pt x="140" y="280"/>
                </a:cubicBezTo>
                <a:close/>
                <a:moveTo>
                  <a:pt x="140" y="28"/>
                </a:moveTo>
                <a:cubicBezTo>
                  <a:pt x="79" y="28"/>
                  <a:pt x="28" y="78"/>
                  <a:pt x="28" y="140"/>
                </a:cubicBezTo>
                <a:cubicBezTo>
                  <a:pt x="28" y="201"/>
                  <a:pt x="79" y="252"/>
                  <a:pt x="140" y="252"/>
                </a:cubicBezTo>
                <a:cubicBezTo>
                  <a:pt x="202" y="252"/>
                  <a:pt x="252" y="201"/>
                  <a:pt x="252" y="140"/>
                </a:cubicBezTo>
                <a:cubicBezTo>
                  <a:pt x="252" y="78"/>
                  <a:pt x="202" y="28"/>
                  <a:pt x="140" y="2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3" name="Freeform 36"/>
          <p:cNvSpPr>
            <a:spLocks/>
          </p:cNvSpPr>
          <p:nvPr/>
        </p:nvSpPr>
        <p:spPr bwMode="auto">
          <a:xfrm>
            <a:off x="1250008" y="4389879"/>
            <a:ext cx="203410" cy="214331"/>
          </a:xfrm>
          <a:custGeom>
            <a:avLst/>
            <a:gdLst>
              <a:gd name="T0" fmla="*/ 0 w 91"/>
              <a:gd name="T1" fmla="*/ 56 h 96"/>
              <a:gd name="T2" fmla="*/ 72 w 91"/>
              <a:gd name="T3" fmla="*/ 93 h 96"/>
              <a:gd name="T4" fmla="*/ 87 w 91"/>
              <a:gd name="T5" fmla="*/ 91 h 96"/>
              <a:gd name="T6" fmla="*/ 89 w 91"/>
              <a:gd name="T7" fmla="*/ 77 h 96"/>
              <a:gd name="T8" fmla="*/ 51 w 91"/>
              <a:gd name="T9" fmla="*/ 0 h 96"/>
              <a:gd name="T10" fmla="*/ 0 w 91"/>
              <a:gd name="T11" fmla="*/ 56 h 96"/>
            </a:gdLst>
            <a:ahLst/>
            <a:cxnLst>
              <a:cxn ang="0">
                <a:pos x="T0" y="T1"/>
              </a:cxn>
              <a:cxn ang="0">
                <a:pos x="T2" y="T3"/>
              </a:cxn>
              <a:cxn ang="0">
                <a:pos x="T4" y="T5"/>
              </a:cxn>
              <a:cxn ang="0">
                <a:pos x="T6" y="T7"/>
              </a:cxn>
              <a:cxn ang="0">
                <a:pos x="T8" y="T9"/>
              </a:cxn>
              <a:cxn ang="0">
                <a:pos x="T10" y="T11"/>
              </a:cxn>
            </a:cxnLst>
            <a:rect l="0" t="0" r="r" b="b"/>
            <a:pathLst>
              <a:path w="91" h="96">
                <a:moveTo>
                  <a:pt x="0" y="56"/>
                </a:moveTo>
                <a:cubicBezTo>
                  <a:pt x="72" y="93"/>
                  <a:pt x="72" y="93"/>
                  <a:pt x="72" y="93"/>
                </a:cubicBezTo>
                <a:cubicBezTo>
                  <a:pt x="77" y="96"/>
                  <a:pt x="83" y="95"/>
                  <a:pt x="87" y="91"/>
                </a:cubicBezTo>
                <a:cubicBezTo>
                  <a:pt x="90" y="88"/>
                  <a:pt x="91" y="82"/>
                  <a:pt x="89" y="77"/>
                </a:cubicBezTo>
                <a:cubicBezTo>
                  <a:pt x="51" y="0"/>
                  <a:pt x="51" y="0"/>
                  <a:pt x="51" y="0"/>
                </a:cubicBezTo>
                <a:lnTo>
                  <a:pt x="0" y="5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4" name="Freeform 6"/>
          <p:cNvSpPr>
            <a:spLocks noEditPoints="1"/>
          </p:cNvSpPr>
          <p:nvPr/>
        </p:nvSpPr>
        <p:spPr bwMode="auto">
          <a:xfrm>
            <a:off x="510088" y="5509315"/>
            <a:ext cx="622516" cy="625246"/>
          </a:xfrm>
          <a:custGeom>
            <a:avLst/>
            <a:gdLst>
              <a:gd name="T0" fmla="*/ 139 w 279"/>
              <a:gd name="T1" fmla="*/ 280 h 280"/>
              <a:gd name="T2" fmla="*/ 0 w 279"/>
              <a:gd name="T3" fmla="*/ 140 h 280"/>
              <a:gd name="T4" fmla="*/ 139 w 279"/>
              <a:gd name="T5" fmla="*/ 0 h 280"/>
              <a:gd name="T6" fmla="*/ 279 w 279"/>
              <a:gd name="T7" fmla="*/ 140 h 280"/>
              <a:gd name="T8" fmla="*/ 139 w 279"/>
              <a:gd name="T9" fmla="*/ 280 h 280"/>
              <a:gd name="T10" fmla="*/ 139 w 279"/>
              <a:gd name="T11" fmla="*/ 28 h 280"/>
              <a:gd name="T12" fmla="*/ 28 w 279"/>
              <a:gd name="T13" fmla="*/ 140 h 280"/>
              <a:gd name="T14" fmla="*/ 139 w 279"/>
              <a:gd name="T15" fmla="*/ 252 h 280"/>
              <a:gd name="T16" fmla="*/ 251 w 279"/>
              <a:gd name="T17" fmla="*/ 140 h 280"/>
              <a:gd name="T18" fmla="*/ 139 w 279"/>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80">
                <a:moveTo>
                  <a:pt x="139" y="280"/>
                </a:moveTo>
                <a:cubicBezTo>
                  <a:pt x="62" y="280"/>
                  <a:pt x="0" y="217"/>
                  <a:pt x="0" y="140"/>
                </a:cubicBezTo>
                <a:cubicBezTo>
                  <a:pt x="0" y="63"/>
                  <a:pt x="62" y="0"/>
                  <a:pt x="139" y="0"/>
                </a:cubicBezTo>
                <a:cubicBezTo>
                  <a:pt x="217" y="0"/>
                  <a:pt x="279" y="63"/>
                  <a:pt x="279" y="140"/>
                </a:cubicBezTo>
                <a:cubicBezTo>
                  <a:pt x="279" y="217"/>
                  <a:pt x="217" y="280"/>
                  <a:pt x="139" y="280"/>
                </a:cubicBezTo>
                <a:close/>
                <a:moveTo>
                  <a:pt x="139" y="28"/>
                </a:moveTo>
                <a:cubicBezTo>
                  <a:pt x="78" y="28"/>
                  <a:pt x="28" y="79"/>
                  <a:pt x="28" y="140"/>
                </a:cubicBezTo>
                <a:cubicBezTo>
                  <a:pt x="28" y="202"/>
                  <a:pt x="78" y="252"/>
                  <a:pt x="139" y="252"/>
                </a:cubicBezTo>
                <a:cubicBezTo>
                  <a:pt x="201" y="252"/>
                  <a:pt x="251" y="202"/>
                  <a:pt x="251" y="140"/>
                </a:cubicBezTo>
                <a:cubicBezTo>
                  <a:pt x="251" y="79"/>
                  <a:pt x="201" y="28"/>
                  <a:pt x="139"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5" name="Freeform 38"/>
          <p:cNvSpPr>
            <a:spLocks/>
          </p:cNvSpPr>
          <p:nvPr/>
        </p:nvSpPr>
        <p:spPr bwMode="auto">
          <a:xfrm>
            <a:off x="1073901" y="5654022"/>
            <a:ext cx="218427" cy="161090"/>
          </a:xfrm>
          <a:custGeom>
            <a:avLst/>
            <a:gdLst>
              <a:gd name="T0" fmla="*/ 22 w 98"/>
              <a:gd name="T1" fmla="*/ 72 h 72"/>
              <a:gd name="T2" fmla="*/ 91 w 98"/>
              <a:gd name="T3" fmla="*/ 29 h 72"/>
              <a:gd name="T4" fmla="*/ 97 w 98"/>
              <a:gd name="T5" fmla="*/ 16 h 72"/>
              <a:gd name="T6" fmla="*/ 86 w 98"/>
              <a:gd name="T7" fmla="*/ 6 h 72"/>
              <a:gd name="T8" fmla="*/ 0 w 98"/>
              <a:gd name="T9" fmla="*/ 0 h 72"/>
              <a:gd name="T10" fmla="*/ 22 w 98"/>
              <a:gd name="T11" fmla="*/ 72 h 72"/>
            </a:gdLst>
            <a:ahLst/>
            <a:cxnLst>
              <a:cxn ang="0">
                <a:pos x="T0" y="T1"/>
              </a:cxn>
              <a:cxn ang="0">
                <a:pos x="T2" y="T3"/>
              </a:cxn>
              <a:cxn ang="0">
                <a:pos x="T4" y="T5"/>
              </a:cxn>
              <a:cxn ang="0">
                <a:pos x="T6" y="T7"/>
              </a:cxn>
              <a:cxn ang="0">
                <a:pos x="T8" y="T9"/>
              </a:cxn>
              <a:cxn ang="0">
                <a:pos x="T10" y="T11"/>
              </a:cxn>
            </a:cxnLst>
            <a:rect l="0" t="0" r="r" b="b"/>
            <a:pathLst>
              <a:path w="98" h="72">
                <a:moveTo>
                  <a:pt x="22" y="72"/>
                </a:moveTo>
                <a:cubicBezTo>
                  <a:pt x="91" y="29"/>
                  <a:pt x="91" y="29"/>
                  <a:pt x="91" y="29"/>
                </a:cubicBezTo>
                <a:cubicBezTo>
                  <a:pt x="96" y="26"/>
                  <a:pt x="98" y="21"/>
                  <a:pt x="97" y="16"/>
                </a:cubicBezTo>
                <a:cubicBezTo>
                  <a:pt x="96" y="10"/>
                  <a:pt x="91" y="7"/>
                  <a:pt x="86" y="6"/>
                </a:cubicBezTo>
                <a:cubicBezTo>
                  <a:pt x="0" y="0"/>
                  <a:pt x="0" y="0"/>
                  <a:pt x="0" y="0"/>
                </a:cubicBezTo>
                <a:lnTo>
                  <a:pt x="22" y="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6" name="Freeform 8"/>
          <p:cNvSpPr>
            <a:spLocks noEditPoints="1"/>
          </p:cNvSpPr>
          <p:nvPr/>
        </p:nvSpPr>
        <p:spPr bwMode="auto">
          <a:xfrm>
            <a:off x="380397" y="4701136"/>
            <a:ext cx="625246" cy="625246"/>
          </a:xfrm>
          <a:custGeom>
            <a:avLst/>
            <a:gdLst>
              <a:gd name="T0" fmla="*/ 140 w 280"/>
              <a:gd name="T1" fmla="*/ 280 h 280"/>
              <a:gd name="T2" fmla="*/ 0 w 280"/>
              <a:gd name="T3" fmla="*/ 140 h 280"/>
              <a:gd name="T4" fmla="*/ 140 w 280"/>
              <a:gd name="T5" fmla="*/ 0 h 280"/>
              <a:gd name="T6" fmla="*/ 280 w 280"/>
              <a:gd name="T7" fmla="*/ 140 h 280"/>
              <a:gd name="T8" fmla="*/ 140 w 280"/>
              <a:gd name="T9" fmla="*/ 280 h 280"/>
              <a:gd name="T10" fmla="*/ 140 w 280"/>
              <a:gd name="T11" fmla="*/ 28 h 280"/>
              <a:gd name="T12" fmla="*/ 28 w 280"/>
              <a:gd name="T13" fmla="*/ 140 h 280"/>
              <a:gd name="T14" fmla="*/ 140 w 280"/>
              <a:gd name="T15" fmla="*/ 252 h 280"/>
              <a:gd name="T16" fmla="*/ 252 w 280"/>
              <a:gd name="T17" fmla="*/ 140 h 280"/>
              <a:gd name="T18" fmla="*/ 140 w 280"/>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40" y="280"/>
                </a:moveTo>
                <a:cubicBezTo>
                  <a:pt x="63" y="280"/>
                  <a:pt x="0" y="217"/>
                  <a:pt x="0" y="140"/>
                </a:cubicBezTo>
                <a:cubicBezTo>
                  <a:pt x="0" y="63"/>
                  <a:pt x="63" y="0"/>
                  <a:pt x="140" y="0"/>
                </a:cubicBezTo>
                <a:cubicBezTo>
                  <a:pt x="217" y="0"/>
                  <a:pt x="280" y="63"/>
                  <a:pt x="280" y="140"/>
                </a:cubicBezTo>
                <a:cubicBezTo>
                  <a:pt x="280" y="217"/>
                  <a:pt x="217" y="280"/>
                  <a:pt x="140" y="280"/>
                </a:cubicBezTo>
                <a:close/>
                <a:moveTo>
                  <a:pt x="140" y="28"/>
                </a:moveTo>
                <a:cubicBezTo>
                  <a:pt x="79" y="28"/>
                  <a:pt x="28" y="78"/>
                  <a:pt x="28" y="140"/>
                </a:cubicBezTo>
                <a:cubicBezTo>
                  <a:pt x="28" y="202"/>
                  <a:pt x="79" y="252"/>
                  <a:pt x="140" y="252"/>
                </a:cubicBezTo>
                <a:cubicBezTo>
                  <a:pt x="202" y="252"/>
                  <a:pt x="252" y="202"/>
                  <a:pt x="252" y="140"/>
                </a:cubicBezTo>
                <a:cubicBezTo>
                  <a:pt x="252" y="78"/>
                  <a:pt x="202" y="28"/>
                  <a:pt x="140"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7" name="Freeform 39"/>
          <p:cNvSpPr>
            <a:spLocks/>
          </p:cNvSpPr>
          <p:nvPr/>
        </p:nvSpPr>
        <p:spPr bwMode="auto">
          <a:xfrm>
            <a:off x="957862" y="4946866"/>
            <a:ext cx="255286" cy="207505"/>
          </a:xfrm>
          <a:custGeom>
            <a:avLst/>
            <a:gdLst>
              <a:gd name="T0" fmla="*/ 0 w 114"/>
              <a:gd name="T1" fmla="*/ 93 h 93"/>
              <a:gd name="T2" fmla="*/ 100 w 114"/>
              <a:gd name="T3" fmla="*/ 76 h 93"/>
              <a:gd name="T4" fmla="*/ 113 w 114"/>
              <a:gd name="T5" fmla="*/ 63 h 93"/>
              <a:gd name="T6" fmla="*/ 105 w 114"/>
              <a:gd name="T7" fmla="*/ 46 h 93"/>
              <a:gd name="T8" fmla="*/ 9 w 114"/>
              <a:gd name="T9" fmla="*/ 0 h 93"/>
              <a:gd name="T10" fmla="*/ 0 w 114"/>
              <a:gd name="T11" fmla="*/ 93 h 93"/>
            </a:gdLst>
            <a:ahLst/>
            <a:cxnLst>
              <a:cxn ang="0">
                <a:pos x="T0" y="T1"/>
              </a:cxn>
              <a:cxn ang="0">
                <a:pos x="T2" y="T3"/>
              </a:cxn>
              <a:cxn ang="0">
                <a:pos x="T4" y="T5"/>
              </a:cxn>
              <a:cxn ang="0">
                <a:pos x="T6" y="T7"/>
              </a:cxn>
              <a:cxn ang="0">
                <a:pos x="T8" y="T9"/>
              </a:cxn>
              <a:cxn ang="0">
                <a:pos x="T10" y="T11"/>
              </a:cxn>
            </a:cxnLst>
            <a:rect l="0" t="0" r="r" b="b"/>
            <a:pathLst>
              <a:path w="114" h="93">
                <a:moveTo>
                  <a:pt x="0" y="93"/>
                </a:moveTo>
                <a:cubicBezTo>
                  <a:pt x="100" y="76"/>
                  <a:pt x="100" y="76"/>
                  <a:pt x="100" y="76"/>
                </a:cubicBezTo>
                <a:cubicBezTo>
                  <a:pt x="107" y="75"/>
                  <a:pt x="112" y="69"/>
                  <a:pt x="113" y="63"/>
                </a:cubicBezTo>
                <a:cubicBezTo>
                  <a:pt x="114" y="56"/>
                  <a:pt x="111" y="49"/>
                  <a:pt x="105" y="46"/>
                </a:cubicBezTo>
                <a:cubicBezTo>
                  <a:pt x="9" y="0"/>
                  <a:pt x="9" y="0"/>
                  <a:pt x="9" y="0"/>
                </a:cubicBezTo>
                <a:lnTo>
                  <a:pt x="0" y="9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8" name="Freeform 18"/>
          <p:cNvSpPr>
            <a:spLocks noEditPoints="1"/>
          </p:cNvSpPr>
          <p:nvPr/>
        </p:nvSpPr>
        <p:spPr bwMode="auto">
          <a:xfrm>
            <a:off x="5099776" y="3774189"/>
            <a:ext cx="622516" cy="625246"/>
          </a:xfrm>
          <a:custGeom>
            <a:avLst/>
            <a:gdLst>
              <a:gd name="T0" fmla="*/ 140 w 279"/>
              <a:gd name="T1" fmla="*/ 280 h 280"/>
              <a:gd name="T2" fmla="*/ 0 w 279"/>
              <a:gd name="T3" fmla="*/ 140 h 280"/>
              <a:gd name="T4" fmla="*/ 140 w 279"/>
              <a:gd name="T5" fmla="*/ 0 h 280"/>
              <a:gd name="T6" fmla="*/ 279 w 279"/>
              <a:gd name="T7" fmla="*/ 140 h 280"/>
              <a:gd name="T8" fmla="*/ 140 w 279"/>
              <a:gd name="T9" fmla="*/ 280 h 280"/>
              <a:gd name="T10" fmla="*/ 140 w 279"/>
              <a:gd name="T11" fmla="*/ 28 h 280"/>
              <a:gd name="T12" fmla="*/ 28 w 279"/>
              <a:gd name="T13" fmla="*/ 140 h 280"/>
              <a:gd name="T14" fmla="*/ 140 w 279"/>
              <a:gd name="T15" fmla="*/ 252 h 280"/>
              <a:gd name="T16" fmla="*/ 251 w 279"/>
              <a:gd name="T17" fmla="*/ 140 h 280"/>
              <a:gd name="T18" fmla="*/ 140 w 279"/>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80">
                <a:moveTo>
                  <a:pt x="140" y="280"/>
                </a:moveTo>
                <a:cubicBezTo>
                  <a:pt x="63" y="280"/>
                  <a:pt x="0" y="217"/>
                  <a:pt x="0" y="140"/>
                </a:cubicBezTo>
                <a:cubicBezTo>
                  <a:pt x="0" y="63"/>
                  <a:pt x="63" y="0"/>
                  <a:pt x="140" y="0"/>
                </a:cubicBezTo>
                <a:cubicBezTo>
                  <a:pt x="217" y="0"/>
                  <a:pt x="279" y="63"/>
                  <a:pt x="279" y="140"/>
                </a:cubicBezTo>
                <a:cubicBezTo>
                  <a:pt x="279" y="217"/>
                  <a:pt x="217" y="280"/>
                  <a:pt x="140" y="280"/>
                </a:cubicBezTo>
                <a:close/>
                <a:moveTo>
                  <a:pt x="140" y="28"/>
                </a:moveTo>
                <a:cubicBezTo>
                  <a:pt x="78" y="28"/>
                  <a:pt x="28" y="78"/>
                  <a:pt x="28" y="140"/>
                </a:cubicBezTo>
                <a:cubicBezTo>
                  <a:pt x="28" y="202"/>
                  <a:pt x="78" y="252"/>
                  <a:pt x="140" y="252"/>
                </a:cubicBezTo>
                <a:cubicBezTo>
                  <a:pt x="201" y="252"/>
                  <a:pt x="251" y="202"/>
                  <a:pt x="251" y="140"/>
                </a:cubicBezTo>
                <a:cubicBezTo>
                  <a:pt x="251" y="78"/>
                  <a:pt x="201" y="28"/>
                  <a:pt x="140"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29" name="Freeform 40"/>
          <p:cNvSpPr>
            <a:spLocks/>
          </p:cNvSpPr>
          <p:nvPr/>
        </p:nvSpPr>
        <p:spPr bwMode="auto">
          <a:xfrm>
            <a:off x="5106602" y="4256092"/>
            <a:ext cx="173376" cy="174741"/>
          </a:xfrm>
          <a:custGeom>
            <a:avLst/>
            <a:gdLst>
              <a:gd name="T0" fmla="*/ 28 w 78"/>
              <a:gd name="T1" fmla="*/ 0 h 78"/>
              <a:gd name="T2" fmla="*/ 2 w 78"/>
              <a:gd name="T3" fmla="*/ 63 h 78"/>
              <a:gd name="T4" fmla="*/ 5 w 78"/>
              <a:gd name="T5" fmla="*/ 75 h 78"/>
              <a:gd name="T6" fmla="*/ 17 w 78"/>
              <a:gd name="T7" fmla="*/ 76 h 78"/>
              <a:gd name="T8" fmla="*/ 78 w 78"/>
              <a:gd name="T9" fmla="*/ 38 h 78"/>
              <a:gd name="T10" fmla="*/ 28 w 78"/>
              <a:gd name="T11" fmla="*/ 0 h 78"/>
            </a:gdLst>
            <a:ahLst/>
            <a:cxnLst>
              <a:cxn ang="0">
                <a:pos x="T0" y="T1"/>
              </a:cxn>
              <a:cxn ang="0">
                <a:pos x="T2" y="T3"/>
              </a:cxn>
              <a:cxn ang="0">
                <a:pos x="T4" y="T5"/>
              </a:cxn>
              <a:cxn ang="0">
                <a:pos x="T6" y="T7"/>
              </a:cxn>
              <a:cxn ang="0">
                <a:pos x="T8" y="T9"/>
              </a:cxn>
              <a:cxn ang="0">
                <a:pos x="T10" y="T11"/>
              </a:cxn>
            </a:cxnLst>
            <a:rect l="0" t="0" r="r" b="b"/>
            <a:pathLst>
              <a:path w="78" h="78">
                <a:moveTo>
                  <a:pt x="28" y="0"/>
                </a:moveTo>
                <a:cubicBezTo>
                  <a:pt x="2" y="63"/>
                  <a:pt x="2" y="63"/>
                  <a:pt x="2" y="63"/>
                </a:cubicBezTo>
                <a:cubicBezTo>
                  <a:pt x="0" y="67"/>
                  <a:pt x="1" y="72"/>
                  <a:pt x="5" y="75"/>
                </a:cubicBezTo>
                <a:cubicBezTo>
                  <a:pt x="8" y="78"/>
                  <a:pt x="13" y="78"/>
                  <a:pt x="17" y="76"/>
                </a:cubicBezTo>
                <a:cubicBezTo>
                  <a:pt x="78" y="38"/>
                  <a:pt x="78" y="38"/>
                  <a:pt x="78" y="38"/>
                </a:cubicBezTo>
                <a:lnTo>
                  <a:pt x="28"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30" name="Group 29"/>
          <p:cNvGrpSpPr/>
          <p:nvPr/>
        </p:nvGrpSpPr>
        <p:grpSpPr>
          <a:xfrm>
            <a:off x="1793344" y="4051317"/>
            <a:ext cx="2335799" cy="1829323"/>
            <a:chOff x="4403194" y="3924555"/>
            <a:chExt cx="2335799" cy="1829323"/>
          </a:xfrm>
        </p:grpSpPr>
        <p:sp>
          <p:nvSpPr>
            <p:cNvPr id="31" name="Freeform 42"/>
            <p:cNvSpPr>
              <a:spLocks/>
            </p:cNvSpPr>
            <p:nvPr/>
          </p:nvSpPr>
          <p:spPr bwMode="auto">
            <a:xfrm>
              <a:off x="5417512" y="5228289"/>
              <a:ext cx="305797" cy="428662"/>
            </a:xfrm>
            <a:custGeom>
              <a:avLst/>
              <a:gdLst>
                <a:gd name="T0" fmla="*/ 0 w 137"/>
                <a:gd name="T1" fmla="*/ 0 h 192"/>
                <a:gd name="T2" fmla="*/ 0 w 137"/>
                <a:gd name="T3" fmla="*/ 174 h 192"/>
                <a:gd name="T4" fmla="*/ 69 w 137"/>
                <a:gd name="T5" fmla="*/ 192 h 192"/>
                <a:gd name="T6" fmla="*/ 137 w 137"/>
                <a:gd name="T7" fmla="*/ 174 h 192"/>
                <a:gd name="T8" fmla="*/ 137 w 137"/>
                <a:gd name="T9" fmla="*/ 0 h 192"/>
                <a:gd name="T10" fmla="*/ 0 w 137"/>
                <a:gd name="T11" fmla="*/ 0 h 192"/>
              </a:gdLst>
              <a:ahLst/>
              <a:cxnLst>
                <a:cxn ang="0">
                  <a:pos x="T0" y="T1"/>
                </a:cxn>
                <a:cxn ang="0">
                  <a:pos x="T2" y="T3"/>
                </a:cxn>
                <a:cxn ang="0">
                  <a:pos x="T4" y="T5"/>
                </a:cxn>
                <a:cxn ang="0">
                  <a:pos x="T6" y="T7"/>
                </a:cxn>
                <a:cxn ang="0">
                  <a:pos x="T8" y="T9"/>
                </a:cxn>
                <a:cxn ang="0">
                  <a:pos x="T10" y="T11"/>
                </a:cxn>
              </a:cxnLst>
              <a:rect l="0" t="0" r="r" b="b"/>
              <a:pathLst>
                <a:path w="137" h="192">
                  <a:moveTo>
                    <a:pt x="0" y="0"/>
                  </a:moveTo>
                  <a:cubicBezTo>
                    <a:pt x="0" y="174"/>
                    <a:pt x="0" y="174"/>
                    <a:pt x="0" y="174"/>
                  </a:cubicBezTo>
                  <a:cubicBezTo>
                    <a:pt x="0" y="184"/>
                    <a:pt x="31" y="192"/>
                    <a:pt x="69" y="192"/>
                  </a:cubicBezTo>
                  <a:cubicBezTo>
                    <a:pt x="106" y="192"/>
                    <a:pt x="137" y="184"/>
                    <a:pt x="137" y="174"/>
                  </a:cubicBezTo>
                  <a:cubicBezTo>
                    <a:pt x="137" y="0"/>
                    <a:pt x="137" y="0"/>
                    <a:pt x="137" y="0"/>
                  </a:cubicBezTo>
                  <a:lnTo>
                    <a:pt x="0"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 name="Rectangle 43"/>
            <p:cNvSpPr>
              <a:spLocks noChangeArrowheads="1"/>
            </p:cNvSpPr>
            <p:nvPr/>
          </p:nvSpPr>
          <p:spPr bwMode="auto">
            <a:xfrm>
              <a:off x="5417512" y="5228289"/>
              <a:ext cx="305797" cy="1474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44"/>
            <p:cNvSpPr>
              <a:spLocks/>
            </p:cNvSpPr>
            <p:nvPr/>
          </p:nvSpPr>
          <p:spPr bwMode="auto">
            <a:xfrm>
              <a:off x="4403194" y="3924555"/>
              <a:ext cx="2335799" cy="1356975"/>
            </a:xfrm>
            <a:custGeom>
              <a:avLst/>
              <a:gdLst>
                <a:gd name="T0" fmla="*/ 1047 w 1047"/>
                <a:gd name="T1" fmla="*/ 586 h 608"/>
                <a:gd name="T2" fmla="*/ 1025 w 1047"/>
                <a:gd name="T3" fmla="*/ 608 h 608"/>
                <a:gd name="T4" fmla="*/ 22 w 1047"/>
                <a:gd name="T5" fmla="*/ 608 h 608"/>
                <a:gd name="T6" fmla="*/ 0 w 1047"/>
                <a:gd name="T7" fmla="*/ 586 h 608"/>
                <a:gd name="T8" fmla="*/ 0 w 1047"/>
                <a:gd name="T9" fmla="*/ 22 h 608"/>
                <a:gd name="T10" fmla="*/ 22 w 1047"/>
                <a:gd name="T11" fmla="*/ 0 h 608"/>
                <a:gd name="T12" fmla="*/ 1025 w 1047"/>
                <a:gd name="T13" fmla="*/ 0 h 608"/>
                <a:gd name="T14" fmla="*/ 1047 w 1047"/>
                <a:gd name="T15" fmla="*/ 22 h 608"/>
                <a:gd name="T16" fmla="*/ 1047 w 1047"/>
                <a:gd name="T17" fmla="*/ 58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7" h="608">
                  <a:moveTo>
                    <a:pt x="1047" y="586"/>
                  </a:moveTo>
                  <a:cubicBezTo>
                    <a:pt x="1047" y="598"/>
                    <a:pt x="1037" y="608"/>
                    <a:pt x="1025" y="608"/>
                  </a:cubicBezTo>
                  <a:cubicBezTo>
                    <a:pt x="22" y="608"/>
                    <a:pt x="22" y="608"/>
                    <a:pt x="22" y="608"/>
                  </a:cubicBezTo>
                  <a:cubicBezTo>
                    <a:pt x="10" y="608"/>
                    <a:pt x="0" y="598"/>
                    <a:pt x="0" y="586"/>
                  </a:cubicBezTo>
                  <a:cubicBezTo>
                    <a:pt x="0" y="22"/>
                    <a:pt x="0" y="22"/>
                    <a:pt x="0" y="22"/>
                  </a:cubicBezTo>
                  <a:cubicBezTo>
                    <a:pt x="0" y="10"/>
                    <a:pt x="10" y="0"/>
                    <a:pt x="22" y="0"/>
                  </a:cubicBezTo>
                  <a:cubicBezTo>
                    <a:pt x="1025" y="0"/>
                    <a:pt x="1025" y="0"/>
                    <a:pt x="1025" y="0"/>
                  </a:cubicBezTo>
                  <a:cubicBezTo>
                    <a:pt x="1037" y="0"/>
                    <a:pt x="1047" y="10"/>
                    <a:pt x="1047" y="22"/>
                  </a:cubicBezTo>
                  <a:lnTo>
                    <a:pt x="1047" y="586"/>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4" name="Rectangle 46"/>
            <p:cNvSpPr>
              <a:spLocks noChangeArrowheads="1"/>
            </p:cNvSpPr>
            <p:nvPr/>
          </p:nvSpPr>
          <p:spPr bwMode="auto">
            <a:xfrm>
              <a:off x="4538345" y="4020117"/>
              <a:ext cx="2066862" cy="116585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5" name="Freeform 48"/>
            <p:cNvSpPr>
              <a:spLocks/>
            </p:cNvSpPr>
            <p:nvPr/>
          </p:nvSpPr>
          <p:spPr bwMode="auto">
            <a:xfrm>
              <a:off x="5223659" y="5572311"/>
              <a:ext cx="703061" cy="181567"/>
            </a:xfrm>
            <a:custGeom>
              <a:avLst/>
              <a:gdLst>
                <a:gd name="T0" fmla="*/ 315 w 315"/>
                <a:gd name="T1" fmla="*/ 81 h 81"/>
                <a:gd name="T2" fmla="*/ 0 w 315"/>
                <a:gd name="T3" fmla="*/ 81 h 81"/>
                <a:gd name="T4" fmla="*/ 80 w 315"/>
                <a:gd name="T5" fmla="*/ 0 h 81"/>
                <a:gd name="T6" fmla="*/ 235 w 315"/>
                <a:gd name="T7" fmla="*/ 0 h 81"/>
                <a:gd name="T8" fmla="*/ 315 w 315"/>
                <a:gd name="T9" fmla="*/ 81 h 81"/>
              </a:gdLst>
              <a:ahLst/>
              <a:cxnLst>
                <a:cxn ang="0">
                  <a:pos x="T0" y="T1"/>
                </a:cxn>
                <a:cxn ang="0">
                  <a:pos x="T2" y="T3"/>
                </a:cxn>
                <a:cxn ang="0">
                  <a:pos x="T4" y="T5"/>
                </a:cxn>
                <a:cxn ang="0">
                  <a:pos x="T6" y="T7"/>
                </a:cxn>
                <a:cxn ang="0">
                  <a:pos x="T8" y="T9"/>
                </a:cxn>
              </a:cxnLst>
              <a:rect l="0" t="0" r="r" b="b"/>
              <a:pathLst>
                <a:path w="315" h="81">
                  <a:moveTo>
                    <a:pt x="315" y="81"/>
                  </a:moveTo>
                  <a:cubicBezTo>
                    <a:pt x="0" y="81"/>
                    <a:pt x="0" y="81"/>
                    <a:pt x="0" y="81"/>
                  </a:cubicBezTo>
                  <a:cubicBezTo>
                    <a:pt x="0" y="36"/>
                    <a:pt x="36" y="0"/>
                    <a:pt x="80" y="0"/>
                  </a:cubicBezTo>
                  <a:cubicBezTo>
                    <a:pt x="235" y="0"/>
                    <a:pt x="235" y="0"/>
                    <a:pt x="235" y="0"/>
                  </a:cubicBezTo>
                  <a:cubicBezTo>
                    <a:pt x="279" y="0"/>
                    <a:pt x="315" y="36"/>
                    <a:pt x="315" y="8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6" name="Rectangle 50"/>
            <p:cNvSpPr>
              <a:spLocks noChangeArrowheads="1"/>
            </p:cNvSpPr>
            <p:nvPr/>
          </p:nvSpPr>
          <p:spPr bwMode="auto">
            <a:xfrm>
              <a:off x="4633907" y="4687683"/>
              <a:ext cx="462791" cy="200679"/>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7" name="Rectangle 51"/>
            <p:cNvSpPr>
              <a:spLocks noChangeArrowheads="1"/>
            </p:cNvSpPr>
            <p:nvPr/>
          </p:nvSpPr>
          <p:spPr bwMode="auto">
            <a:xfrm>
              <a:off x="4633907" y="4962082"/>
              <a:ext cx="835482" cy="103753"/>
            </a:xfrm>
            <a:prstGeom prst="rect">
              <a:avLst/>
            </a:prstGeom>
            <a:solidFill>
              <a:srgbClr val="E78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Rectangle 52"/>
            <p:cNvSpPr>
              <a:spLocks noChangeArrowheads="1"/>
            </p:cNvSpPr>
            <p:nvPr/>
          </p:nvSpPr>
          <p:spPr bwMode="auto">
            <a:xfrm>
              <a:off x="5649591" y="4962082"/>
              <a:ext cx="834117" cy="10375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9" name="Rectangle 53"/>
            <p:cNvSpPr>
              <a:spLocks noChangeArrowheads="1"/>
            </p:cNvSpPr>
            <p:nvPr/>
          </p:nvSpPr>
          <p:spPr bwMode="auto">
            <a:xfrm>
              <a:off x="4633907" y="4121139"/>
              <a:ext cx="1879834" cy="7508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0" name="Rectangle 54"/>
            <p:cNvSpPr>
              <a:spLocks noChangeArrowheads="1"/>
            </p:cNvSpPr>
            <p:nvPr/>
          </p:nvSpPr>
          <p:spPr bwMode="auto">
            <a:xfrm>
              <a:off x="4633907" y="4305437"/>
              <a:ext cx="460061" cy="279859"/>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1" name="Rectangle 55"/>
            <p:cNvSpPr>
              <a:spLocks noChangeArrowheads="1"/>
            </p:cNvSpPr>
            <p:nvPr/>
          </p:nvSpPr>
          <p:spPr bwMode="auto">
            <a:xfrm>
              <a:off x="5203181" y="4305437"/>
              <a:ext cx="267573" cy="58565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2" name="Rectangle 56"/>
            <p:cNvSpPr>
              <a:spLocks noChangeArrowheads="1"/>
            </p:cNvSpPr>
            <p:nvPr/>
          </p:nvSpPr>
          <p:spPr bwMode="auto">
            <a:xfrm>
              <a:off x="5683720" y="4312263"/>
              <a:ext cx="331735" cy="581561"/>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3" name="Rectangle 57"/>
            <p:cNvSpPr>
              <a:spLocks noChangeArrowheads="1"/>
            </p:cNvSpPr>
            <p:nvPr/>
          </p:nvSpPr>
          <p:spPr bwMode="auto">
            <a:xfrm>
              <a:off x="6142416" y="4308167"/>
              <a:ext cx="333101" cy="580196"/>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44" name="Freeform 59"/>
          <p:cNvSpPr>
            <a:spLocks noEditPoints="1"/>
          </p:cNvSpPr>
          <p:nvPr/>
        </p:nvSpPr>
        <p:spPr bwMode="auto">
          <a:xfrm>
            <a:off x="4329823" y="3749616"/>
            <a:ext cx="622516" cy="622516"/>
          </a:xfrm>
          <a:custGeom>
            <a:avLst/>
            <a:gdLst>
              <a:gd name="T0" fmla="*/ 139 w 279"/>
              <a:gd name="T1" fmla="*/ 279 h 279"/>
              <a:gd name="T2" fmla="*/ 0 w 279"/>
              <a:gd name="T3" fmla="*/ 139 h 279"/>
              <a:gd name="T4" fmla="*/ 139 w 279"/>
              <a:gd name="T5" fmla="*/ 0 h 279"/>
              <a:gd name="T6" fmla="*/ 279 w 279"/>
              <a:gd name="T7" fmla="*/ 139 h 279"/>
              <a:gd name="T8" fmla="*/ 139 w 279"/>
              <a:gd name="T9" fmla="*/ 279 h 279"/>
              <a:gd name="T10" fmla="*/ 139 w 279"/>
              <a:gd name="T11" fmla="*/ 28 h 279"/>
              <a:gd name="T12" fmla="*/ 28 w 279"/>
              <a:gd name="T13" fmla="*/ 139 h 279"/>
              <a:gd name="T14" fmla="*/ 139 w 279"/>
              <a:gd name="T15" fmla="*/ 251 h 279"/>
              <a:gd name="T16" fmla="*/ 251 w 279"/>
              <a:gd name="T17" fmla="*/ 139 h 279"/>
              <a:gd name="T18" fmla="*/ 139 w 279"/>
              <a:gd name="T19" fmla="*/ 2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79">
                <a:moveTo>
                  <a:pt x="139" y="279"/>
                </a:moveTo>
                <a:cubicBezTo>
                  <a:pt x="62" y="279"/>
                  <a:pt x="0" y="217"/>
                  <a:pt x="0" y="139"/>
                </a:cubicBezTo>
                <a:cubicBezTo>
                  <a:pt x="0" y="62"/>
                  <a:pt x="62" y="0"/>
                  <a:pt x="139" y="0"/>
                </a:cubicBezTo>
                <a:cubicBezTo>
                  <a:pt x="217" y="0"/>
                  <a:pt x="279" y="62"/>
                  <a:pt x="279" y="139"/>
                </a:cubicBezTo>
                <a:cubicBezTo>
                  <a:pt x="279" y="217"/>
                  <a:pt x="217" y="279"/>
                  <a:pt x="139" y="279"/>
                </a:cubicBezTo>
                <a:close/>
                <a:moveTo>
                  <a:pt x="139" y="28"/>
                </a:moveTo>
                <a:cubicBezTo>
                  <a:pt x="78" y="28"/>
                  <a:pt x="28" y="78"/>
                  <a:pt x="28" y="139"/>
                </a:cubicBezTo>
                <a:cubicBezTo>
                  <a:pt x="28" y="201"/>
                  <a:pt x="78" y="251"/>
                  <a:pt x="139" y="251"/>
                </a:cubicBezTo>
                <a:cubicBezTo>
                  <a:pt x="201" y="251"/>
                  <a:pt x="251" y="201"/>
                  <a:pt x="251" y="139"/>
                </a:cubicBezTo>
                <a:cubicBezTo>
                  <a:pt x="251" y="78"/>
                  <a:pt x="201" y="28"/>
                  <a:pt x="139" y="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5" name="Freeform 60"/>
          <p:cNvSpPr>
            <a:spLocks/>
          </p:cNvSpPr>
          <p:nvPr/>
        </p:nvSpPr>
        <p:spPr bwMode="auto">
          <a:xfrm>
            <a:off x="4269755" y="4174182"/>
            <a:ext cx="191123" cy="182932"/>
          </a:xfrm>
          <a:custGeom>
            <a:avLst/>
            <a:gdLst>
              <a:gd name="T0" fmla="*/ 86 w 86"/>
              <a:gd name="T1" fmla="*/ 57 h 82"/>
              <a:gd name="T2" fmla="*/ 16 w 86"/>
              <a:gd name="T3" fmla="*/ 81 h 82"/>
              <a:gd name="T4" fmla="*/ 3 w 86"/>
              <a:gd name="T5" fmla="*/ 77 h 82"/>
              <a:gd name="T6" fmla="*/ 3 w 86"/>
              <a:gd name="T7" fmla="*/ 64 h 82"/>
              <a:gd name="T8" fmla="*/ 48 w 86"/>
              <a:gd name="T9" fmla="*/ 0 h 82"/>
              <a:gd name="T10" fmla="*/ 86 w 86"/>
              <a:gd name="T11" fmla="*/ 57 h 82"/>
            </a:gdLst>
            <a:ahLst/>
            <a:cxnLst>
              <a:cxn ang="0">
                <a:pos x="T0" y="T1"/>
              </a:cxn>
              <a:cxn ang="0">
                <a:pos x="T2" y="T3"/>
              </a:cxn>
              <a:cxn ang="0">
                <a:pos x="T4" y="T5"/>
              </a:cxn>
              <a:cxn ang="0">
                <a:pos x="T6" y="T7"/>
              </a:cxn>
              <a:cxn ang="0">
                <a:pos x="T8" y="T9"/>
              </a:cxn>
              <a:cxn ang="0">
                <a:pos x="T10" y="T11"/>
              </a:cxn>
            </a:cxnLst>
            <a:rect l="0" t="0" r="r" b="b"/>
            <a:pathLst>
              <a:path w="86" h="82">
                <a:moveTo>
                  <a:pt x="86" y="57"/>
                </a:moveTo>
                <a:cubicBezTo>
                  <a:pt x="16" y="81"/>
                  <a:pt x="16" y="81"/>
                  <a:pt x="16" y="81"/>
                </a:cubicBezTo>
                <a:cubicBezTo>
                  <a:pt x="11" y="82"/>
                  <a:pt x="6" y="81"/>
                  <a:pt x="3" y="77"/>
                </a:cubicBezTo>
                <a:cubicBezTo>
                  <a:pt x="0" y="73"/>
                  <a:pt x="0" y="68"/>
                  <a:pt x="3" y="64"/>
                </a:cubicBezTo>
                <a:cubicBezTo>
                  <a:pt x="48" y="0"/>
                  <a:pt x="48" y="0"/>
                  <a:pt x="48" y="0"/>
                </a:cubicBezTo>
                <a:lnTo>
                  <a:pt x="86" y="5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6" name="Freeform 16"/>
          <p:cNvSpPr>
            <a:spLocks noEditPoints="1"/>
          </p:cNvSpPr>
          <p:nvPr/>
        </p:nvSpPr>
        <p:spPr bwMode="auto">
          <a:xfrm>
            <a:off x="3680004" y="3206279"/>
            <a:ext cx="625246" cy="625246"/>
          </a:xfrm>
          <a:custGeom>
            <a:avLst/>
            <a:gdLst>
              <a:gd name="T0" fmla="*/ 140 w 280"/>
              <a:gd name="T1" fmla="*/ 280 h 280"/>
              <a:gd name="T2" fmla="*/ 0 w 280"/>
              <a:gd name="T3" fmla="*/ 140 h 280"/>
              <a:gd name="T4" fmla="*/ 140 w 280"/>
              <a:gd name="T5" fmla="*/ 0 h 280"/>
              <a:gd name="T6" fmla="*/ 280 w 280"/>
              <a:gd name="T7" fmla="*/ 140 h 280"/>
              <a:gd name="T8" fmla="*/ 140 w 280"/>
              <a:gd name="T9" fmla="*/ 280 h 280"/>
              <a:gd name="T10" fmla="*/ 140 w 280"/>
              <a:gd name="T11" fmla="*/ 28 h 280"/>
              <a:gd name="T12" fmla="*/ 28 w 280"/>
              <a:gd name="T13" fmla="*/ 140 h 280"/>
              <a:gd name="T14" fmla="*/ 140 w 280"/>
              <a:gd name="T15" fmla="*/ 252 h 280"/>
              <a:gd name="T16" fmla="*/ 252 w 280"/>
              <a:gd name="T17" fmla="*/ 140 h 280"/>
              <a:gd name="T18" fmla="*/ 140 w 280"/>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40" y="280"/>
                </a:moveTo>
                <a:cubicBezTo>
                  <a:pt x="63" y="280"/>
                  <a:pt x="0" y="217"/>
                  <a:pt x="0" y="140"/>
                </a:cubicBezTo>
                <a:cubicBezTo>
                  <a:pt x="0" y="63"/>
                  <a:pt x="63" y="0"/>
                  <a:pt x="140" y="0"/>
                </a:cubicBezTo>
                <a:cubicBezTo>
                  <a:pt x="217" y="0"/>
                  <a:pt x="280" y="63"/>
                  <a:pt x="280" y="140"/>
                </a:cubicBezTo>
                <a:cubicBezTo>
                  <a:pt x="280" y="217"/>
                  <a:pt x="217" y="280"/>
                  <a:pt x="140" y="280"/>
                </a:cubicBezTo>
                <a:close/>
                <a:moveTo>
                  <a:pt x="140" y="28"/>
                </a:moveTo>
                <a:cubicBezTo>
                  <a:pt x="78" y="28"/>
                  <a:pt x="28" y="78"/>
                  <a:pt x="28" y="140"/>
                </a:cubicBezTo>
                <a:cubicBezTo>
                  <a:pt x="28" y="202"/>
                  <a:pt x="78" y="252"/>
                  <a:pt x="140" y="252"/>
                </a:cubicBezTo>
                <a:cubicBezTo>
                  <a:pt x="202" y="252"/>
                  <a:pt x="252" y="202"/>
                  <a:pt x="252" y="140"/>
                </a:cubicBezTo>
                <a:cubicBezTo>
                  <a:pt x="252" y="78"/>
                  <a:pt x="202" y="28"/>
                  <a:pt x="140"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7" name="Freeform 63"/>
          <p:cNvSpPr>
            <a:spLocks/>
          </p:cNvSpPr>
          <p:nvPr/>
        </p:nvSpPr>
        <p:spPr bwMode="auto">
          <a:xfrm>
            <a:off x="3630858" y="3675897"/>
            <a:ext cx="221157" cy="211601"/>
          </a:xfrm>
          <a:custGeom>
            <a:avLst/>
            <a:gdLst>
              <a:gd name="T0" fmla="*/ 41 w 99"/>
              <a:gd name="T1" fmla="*/ 0 h 95"/>
              <a:gd name="T2" fmla="*/ 2 w 99"/>
              <a:gd name="T3" fmla="*/ 75 h 95"/>
              <a:gd name="T4" fmla="*/ 5 w 99"/>
              <a:gd name="T5" fmla="*/ 90 h 95"/>
              <a:gd name="T6" fmla="*/ 20 w 99"/>
              <a:gd name="T7" fmla="*/ 93 h 95"/>
              <a:gd name="T8" fmla="*/ 99 w 99"/>
              <a:gd name="T9" fmla="*/ 52 h 95"/>
              <a:gd name="T10" fmla="*/ 41 w 99"/>
              <a:gd name="T11" fmla="*/ 0 h 95"/>
            </a:gdLst>
            <a:ahLst/>
            <a:cxnLst>
              <a:cxn ang="0">
                <a:pos x="T0" y="T1"/>
              </a:cxn>
              <a:cxn ang="0">
                <a:pos x="T2" y="T3"/>
              </a:cxn>
              <a:cxn ang="0">
                <a:pos x="T4" y="T5"/>
              </a:cxn>
              <a:cxn ang="0">
                <a:pos x="T6" y="T7"/>
              </a:cxn>
              <a:cxn ang="0">
                <a:pos x="T8" y="T9"/>
              </a:cxn>
              <a:cxn ang="0">
                <a:pos x="T10" y="T11"/>
              </a:cxn>
            </a:cxnLst>
            <a:rect l="0" t="0" r="r" b="b"/>
            <a:pathLst>
              <a:path w="99" h="95">
                <a:moveTo>
                  <a:pt x="41" y="0"/>
                </a:moveTo>
                <a:cubicBezTo>
                  <a:pt x="2" y="75"/>
                  <a:pt x="2" y="75"/>
                  <a:pt x="2" y="75"/>
                </a:cubicBezTo>
                <a:cubicBezTo>
                  <a:pt x="0" y="80"/>
                  <a:pt x="1" y="86"/>
                  <a:pt x="5" y="90"/>
                </a:cubicBezTo>
                <a:cubicBezTo>
                  <a:pt x="9" y="94"/>
                  <a:pt x="15" y="95"/>
                  <a:pt x="20" y="93"/>
                </a:cubicBezTo>
                <a:cubicBezTo>
                  <a:pt x="99" y="52"/>
                  <a:pt x="99" y="52"/>
                  <a:pt x="99" y="52"/>
                </a:cubicBezTo>
                <a:lnTo>
                  <a:pt x="41"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8" name="Freeform 20"/>
          <p:cNvSpPr>
            <a:spLocks noEditPoints="1"/>
          </p:cNvSpPr>
          <p:nvPr/>
        </p:nvSpPr>
        <p:spPr bwMode="auto">
          <a:xfrm>
            <a:off x="5877921" y="4149609"/>
            <a:ext cx="622516" cy="622516"/>
          </a:xfrm>
          <a:custGeom>
            <a:avLst/>
            <a:gdLst>
              <a:gd name="T0" fmla="*/ 140 w 279"/>
              <a:gd name="T1" fmla="*/ 279 h 279"/>
              <a:gd name="T2" fmla="*/ 0 w 279"/>
              <a:gd name="T3" fmla="*/ 140 h 279"/>
              <a:gd name="T4" fmla="*/ 140 w 279"/>
              <a:gd name="T5" fmla="*/ 0 h 279"/>
              <a:gd name="T6" fmla="*/ 279 w 279"/>
              <a:gd name="T7" fmla="*/ 140 h 279"/>
              <a:gd name="T8" fmla="*/ 140 w 279"/>
              <a:gd name="T9" fmla="*/ 279 h 279"/>
              <a:gd name="T10" fmla="*/ 140 w 279"/>
              <a:gd name="T11" fmla="*/ 28 h 279"/>
              <a:gd name="T12" fmla="*/ 28 w 279"/>
              <a:gd name="T13" fmla="*/ 140 h 279"/>
              <a:gd name="T14" fmla="*/ 140 w 279"/>
              <a:gd name="T15" fmla="*/ 251 h 279"/>
              <a:gd name="T16" fmla="*/ 251 w 279"/>
              <a:gd name="T17" fmla="*/ 140 h 279"/>
              <a:gd name="T18" fmla="*/ 140 w 279"/>
              <a:gd name="T19" fmla="*/ 2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9" h="279">
                <a:moveTo>
                  <a:pt x="140" y="279"/>
                </a:moveTo>
                <a:cubicBezTo>
                  <a:pt x="63" y="279"/>
                  <a:pt x="0" y="217"/>
                  <a:pt x="0" y="140"/>
                </a:cubicBezTo>
                <a:cubicBezTo>
                  <a:pt x="0" y="62"/>
                  <a:pt x="63" y="0"/>
                  <a:pt x="140" y="0"/>
                </a:cubicBezTo>
                <a:cubicBezTo>
                  <a:pt x="217" y="0"/>
                  <a:pt x="279" y="62"/>
                  <a:pt x="279" y="140"/>
                </a:cubicBezTo>
                <a:cubicBezTo>
                  <a:pt x="279" y="217"/>
                  <a:pt x="217" y="279"/>
                  <a:pt x="140" y="279"/>
                </a:cubicBezTo>
                <a:close/>
                <a:moveTo>
                  <a:pt x="140" y="28"/>
                </a:moveTo>
                <a:cubicBezTo>
                  <a:pt x="78" y="28"/>
                  <a:pt x="28" y="78"/>
                  <a:pt x="28" y="140"/>
                </a:cubicBezTo>
                <a:cubicBezTo>
                  <a:pt x="28" y="201"/>
                  <a:pt x="78" y="251"/>
                  <a:pt x="140" y="251"/>
                </a:cubicBezTo>
                <a:cubicBezTo>
                  <a:pt x="201" y="251"/>
                  <a:pt x="251" y="201"/>
                  <a:pt x="251" y="140"/>
                </a:cubicBezTo>
                <a:cubicBezTo>
                  <a:pt x="251" y="78"/>
                  <a:pt x="201" y="28"/>
                  <a:pt x="140" y="2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49" name="Freeform 65"/>
          <p:cNvSpPr>
            <a:spLocks/>
          </p:cNvSpPr>
          <p:nvPr/>
        </p:nvSpPr>
        <p:spPr bwMode="auto">
          <a:xfrm>
            <a:off x="5831505" y="4606940"/>
            <a:ext cx="219792" cy="211601"/>
          </a:xfrm>
          <a:custGeom>
            <a:avLst/>
            <a:gdLst>
              <a:gd name="T0" fmla="*/ 41 w 99"/>
              <a:gd name="T1" fmla="*/ 0 h 95"/>
              <a:gd name="T2" fmla="*/ 3 w 99"/>
              <a:gd name="T3" fmla="*/ 75 h 95"/>
              <a:gd name="T4" fmla="*/ 5 w 99"/>
              <a:gd name="T5" fmla="*/ 90 h 95"/>
              <a:gd name="T6" fmla="*/ 20 w 99"/>
              <a:gd name="T7" fmla="*/ 93 h 95"/>
              <a:gd name="T8" fmla="*/ 99 w 99"/>
              <a:gd name="T9" fmla="*/ 52 h 95"/>
              <a:gd name="T10" fmla="*/ 41 w 99"/>
              <a:gd name="T11" fmla="*/ 0 h 95"/>
            </a:gdLst>
            <a:ahLst/>
            <a:cxnLst>
              <a:cxn ang="0">
                <a:pos x="T0" y="T1"/>
              </a:cxn>
              <a:cxn ang="0">
                <a:pos x="T2" y="T3"/>
              </a:cxn>
              <a:cxn ang="0">
                <a:pos x="T4" y="T5"/>
              </a:cxn>
              <a:cxn ang="0">
                <a:pos x="T6" y="T7"/>
              </a:cxn>
              <a:cxn ang="0">
                <a:pos x="T8" y="T9"/>
              </a:cxn>
              <a:cxn ang="0">
                <a:pos x="T10" y="T11"/>
              </a:cxn>
            </a:cxnLst>
            <a:rect l="0" t="0" r="r" b="b"/>
            <a:pathLst>
              <a:path w="99" h="95">
                <a:moveTo>
                  <a:pt x="41" y="0"/>
                </a:moveTo>
                <a:cubicBezTo>
                  <a:pt x="3" y="75"/>
                  <a:pt x="3" y="75"/>
                  <a:pt x="3" y="75"/>
                </a:cubicBezTo>
                <a:cubicBezTo>
                  <a:pt x="0" y="80"/>
                  <a:pt x="1" y="86"/>
                  <a:pt x="5" y="90"/>
                </a:cubicBezTo>
                <a:cubicBezTo>
                  <a:pt x="9" y="94"/>
                  <a:pt x="15" y="95"/>
                  <a:pt x="20" y="93"/>
                </a:cubicBezTo>
                <a:cubicBezTo>
                  <a:pt x="99" y="52"/>
                  <a:pt x="99" y="52"/>
                  <a:pt x="99" y="52"/>
                </a:cubicBezTo>
                <a:lnTo>
                  <a:pt x="41"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0" name="Freeform 22"/>
          <p:cNvSpPr>
            <a:spLocks noEditPoints="1"/>
          </p:cNvSpPr>
          <p:nvPr/>
        </p:nvSpPr>
        <p:spPr bwMode="auto">
          <a:xfrm>
            <a:off x="5966657" y="5042428"/>
            <a:ext cx="625246" cy="625246"/>
          </a:xfrm>
          <a:custGeom>
            <a:avLst/>
            <a:gdLst>
              <a:gd name="T0" fmla="*/ 140 w 280"/>
              <a:gd name="T1" fmla="*/ 280 h 280"/>
              <a:gd name="T2" fmla="*/ 0 w 280"/>
              <a:gd name="T3" fmla="*/ 140 h 280"/>
              <a:gd name="T4" fmla="*/ 140 w 280"/>
              <a:gd name="T5" fmla="*/ 0 h 280"/>
              <a:gd name="T6" fmla="*/ 280 w 280"/>
              <a:gd name="T7" fmla="*/ 140 h 280"/>
              <a:gd name="T8" fmla="*/ 140 w 280"/>
              <a:gd name="T9" fmla="*/ 280 h 280"/>
              <a:gd name="T10" fmla="*/ 140 w 280"/>
              <a:gd name="T11" fmla="*/ 28 h 280"/>
              <a:gd name="T12" fmla="*/ 28 w 280"/>
              <a:gd name="T13" fmla="*/ 140 h 280"/>
              <a:gd name="T14" fmla="*/ 140 w 280"/>
              <a:gd name="T15" fmla="*/ 252 h 280"/>
              <a:gd name="T16" fmla="*/ 252 w 280"/>
              <a:gd name="T17" fmla="*/ 140 h 280"/>
              <a:gd name="T18" fmla="*/ 140 w 280"/>
              <a:gd name="T19" fmla="*/ 2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40" y="280"/>
                </a:moveTo>
                <a:cubicBezTo>
                  <a:pt x="63" y="280"/>
                  <a:pt x="0" y="217"/>
                  <a:pt x="0" y="140"/>
                </a:cubicBezTo>
                <a:cubicBezTo>
                  <a:pt x="0" y="63"/>
                  <a:pt x="63" y="0"/>
                  <a:pt x="140" y="0"/>
                </a:cubicBezTo>
                <a:cubicBezTo>
                  <a:pt x="217" y="0"/>
                  <a:pt x="280" y="63"/>
                  <a:pt x="280" y="140"/>
                </a:cubicBezTo>
                <a:cubicBezTo>
                  <a:pt x="280" y="217"/>
                  <a:pt x="217" y="280"/>
                  <a:pt x="140" y="280"/>
                </a:cubicBezTo>
                <a:close/>
                <a:moveTo>
                  <a:pt x="140" y="28"/>
                </a:moveTo>
                <a:cubicBezTo>
                  <a:pt x="78" y="28"/>
                  <a:pt x="28" y="79"/>
                  <a:pt x="28" y="140"/>
                </a:cubicBezTo>
                <a:cubicBezTo>
                  <a:pt x="28" y="202"/>
                  <a:pt x="78" y="252"/>
                  <a:pt x="140" y="252"/>
                </a:cubicBezTo>
                <a:cubicBezTo>
                  <a:pt x="202" y="252"/>
                  <a:pt x="252" y="202"/>
                  <a:pt x="252" y="140"/>
                </a:cubicBezTo>
                <a:cubicBezTo>
                  <a:pt x="252" y="79"/>
                  <a:pt x="202" y="28"/>
                  <a:pt x="140" y="2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Freeform 66"/>
          <p:cNvSpPr>
            <a:spLocks/>
          </p:cNvSpPr>
          <p:nvPr/>
        </p:nvSpPr>
        <p:spPr bwMode="auto">
          <a:xfrm>
            <a:off x="5804202" y="5297714"/>
            <a:ext cx="185663" cy="158359"/>
          </a:xfrm>
          <a:custGeom>
            <a:avLst/>
            <a:gdLst>
              <a:gd name="T0" fmla="*/ 83 w 83"/>
              <a:gd name="T1" fmla="*/ 0 h 71"/>
              <a:gd name="T2" fmla="*/ 9 w 83"/>
              <a:gd name="T3" fmla="*/ 20 h 71"/>
              <a:gd name="T4" fmla="*/ 0 w 83"/>
              <a:gd name="T5" fmla="*/ 31 h 71"/>
              <a:gd name="T6" fmla="*/ 7 w 83"/>
              <a:gd name="T7" fmla="*/ 42 h 71"/>
              <a:gd name="T8" fmla="*/ 83 w 83"/>
              <a:gd name="T9" fmla="*/ 71 h 71"/>
              <a:gd name="T10" fmla="*/ 83 w 83"/>
              <a:gd name="T11" fmla="*/ 0 h 71"/>
            </a:gdLst>
            <a:ahLst/>
            <a:cxnLst>
              <a:cxn ang="0">
                <a:pos x="T0" y="T1"/>
              </a:cxn>
              <a:cxn ang="0">
                <a:pos x="T2" y="T3"/>
              </a:cxn>
              <a:cxn ang="0">
                <a:pos x="T4" y="T5"/>
              </a:cxn>
              <a:cxn ang="0">
                <a:pos x="T6" y="T7"/>
              </a:cxn>
              <a:cxn ang="0">
                <a:pos x="T8" y="T9"/>
              </a:cxn>
              <a:cxn ang="0">
                <a:pos x="T10" y="T11"/>
              </a:cxn>
            </a:cxnLst>
            <a:rect l="0" t="0" r="r" b="b"/>
            <a:pathLst>
              <a:path w="83" h="71">
                <a:moveTo>
                  <a:pt x="83" y="0"/>
                </a:moveTo>
                <a:cubicBezTo>
                  <a:pt x="9" y="20"/>
                  <a:pt x="9" y="20"/>
                  <a:pt x="9" y="20"/>
                </a:cubicBezTo>
                <a:cubicBezTo>
                  <a:pt x="4" y="21"/>
                  <a:pt x="0" y="25"/>
                  <a:pt x="0" y="31"/>
                </a:cubicBezTo>
                <a:cubicBezTo>
                  <a:pt x="0" y="36"/>
                  <a:pt x="3" y="40"/>
                  <a:pt x="7" y="42"/>
                </a:cubicBezTo>
                <a:cubicBezTo>
                  <a:pt x="83" y="71"/>
                  <a:pt x="83" y="71"/>
                  <a:pt x="83" y="71"/>
                </a:cubicBezTo>
                <a:lnTo>
                  <a:pt x="83"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52" name="Group 51"/>
          <p:cNvGrpSpPr/>
          <p:nvPr/>
        </p:nvGrpSpPr>
        <p:grpSpPr>
          <a:xfrm>
            <a:off x="1413828" y="4712058"/>
            <a:ext cx="813639" cy="1168582"/>
            <a:chOff x="4023678" y="4585296"/>
            <a:chExt cx="813639" cy="1168582"/>
          </a:xfrm>
        </p:grpSpPr>
        <p:sp>
          <p:nvSpPr>
            <p:cNvPr id="53" name="Freeform 67"/>
            <p:cNvSpPr>
              <a:spLocks/>
            </p:cNvSpPr>
            <p:nvPr/>
          </p:nvSpPr>
          <p:spPr bwMode="auto">
            <a:xfrm>
              <a:off x="4023678" y="4585296"/>
              <a:ext cx="813639" cy="1168582"/>
            </a:xfrm>
            <a:custGeom>
              <a:avLst/>
              <a:gdLst>
                <a:gd name="T0" fmla="*/ 365 w 365"/>
                <a:gd name="T1" fmla="*/ 497 h 523"/>
                <a:gd name="T2" fmla="*/ 340 w 365"/>
                <a:gd name="T3" fmla="*/ 523 h 523"/>
                <a:gd name="T4" fmla="*/ 26 w 365"/>
                <a:gd name="T5" fmla="*/ 523 h 523"/>
                <a:gd name="T6" fmla="*/ 0 w 365"/>
                <a:gd name="T7" fmla="*/ 497 h 523"/>
                <a:gd name="T8" fmla="*/ 0 w 365"/>
                <a:gd name="T9" fmla="*/ 25 h 523"/>
                <a:gd name="T10" fmla="*/ 26 w 365"/>
                <a:gd name="T11" fmla="*/ 0 h 523"/>
                <a:gd name="T12" fmla="*/ 340 w 365"/>
                <a:gd name="T13" fmla="*/ 0 h 523"/>
                <a:gd name="T14" fmla="*/ 365 w 365"/>
                <a:gd name="T15" fmla="*/ 25 h 523"/>
                <a:gd name="T16" fmla="*/ 365 w 365"/>
                <a:gd name="T17" fmla="*/ 49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523">
                  <a:moveTo>
                    <a:pt x="365" y="497"/>
                  </a:moveTo>
                  <a:cubicBezTo>
                    <a:pt x="365" y="511"/>
                    <a:pt x="354" y="523"/>
                    <a:pt x="340" y="523"/>
                  </a:cubicBezTo>
                  <a:cubicBezTo>
                    <a:pt x="26" y="523"/>
                    <a:pt x="26" y="523"/>
                    <a:pt x="26" y="523"/>
                  </a:cubicBezTo>
                  <a:cubicBezTo>
                    <a:pt x="12" y="523"/>
                    <a:pt x="0" y="511"/>
                    <a:pt x="0" y="497"/>
                  </a:cubicBezTo>
                  <a:cubicBezTo>
                    <a:pt x="0" y="25"/>
                    <a:pt x="0" y="25"/>
                    <a:pt x="0" y="25"/>
                  </a:cubicBezTo>
                  <a:cubicBezTo>
                    <a:pt x="0" y="11"/>
                    <a:pt x="12" y="0"/>
                    <a:pt x="26" y="0"/>
                  </a:cubicBezTo>
                  <a:cubicBezTo>
                    <a:pt x="340" y="0"/>
                    <a:pt x="340" y="0"/>
                    <a:pt x="340" y="0"/>
                  </a:cubicBezTo>
                  <a:cubicBezTo>
                    <a:pt x="354" y="0"/>
                    <a:pt x="365" y="11"/>
                    <a:pt x="365" y="25"/>
                  </a:cubicBezTo>
                  <a:lnTo>
                    <a:pt x="365" y="497"/>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4" name="Rectangle 69"/>
            <p:cNvSpPr>
              <a:spLocks noChangeArrowheads="1"/>
            </p:cNvSpPr>
            <p:nvPr/>
          </p:nvSpPr>
          <p:spPr bwMode="auto">
            <a:xfrm>
              <a:off x="4076919" y="4683588"/>
              <a:ext cx="709886" cy="94742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5" name="Oval 71"/>
            <p:cNvSpPr>
              <a:spLocks noChangeArrowheads="1"/>
            </p:cNvSpPr>
            <p:nvPr/>
          </p:nvSpPr>
          <p:spPr bwMode="auto">
            <a:xfrm>
              <a:off x="4396368" y="5652856"/>
              <a:ext cx="70989" cy="70989"/>
            </a:xfrm>
            <a:prstGeom prst="ellipse">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6" name="Rectangle 73"/>
            <p:cNvSpPr>
              <a:spLocks noChangeArrowheads="1"/>
            </p:cNvSpPr>
            <p:nvPr/>
          </p:nvSpPr>
          <p:spPr bwMode="auto">
            <a:xfrm>
              <a:off x="4143812" y="4757307"/>
              <a:ext cx="288050" cy="185663"/>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7" name="Rectangle 74"/>
            <p:cNvSpPr>
              <a:spLocks noChangeArrowheads="1"/>
            </p:cNvSpPr>
            <p:nvPr/>
          </p:nvSpPr>
          <p:spPr bwMode="auto">
            <a:xfrm>
              <a:off x="4512407" y="4757307"/>
              <a:ext cx="191123" cy="445044"/>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8" name="Rectangle 75"/>
            <p:cNvSpPr>
              <a:spLocks noChangeArrowheads="1"/>
            </p:cNvSpPr>
            <p:nvPr/>
          </p:nvSpPr>
          <p:spPr bwMode="auto">
            <a:xfrm>
              <a:off x="4197054" y="5009863"/>
              <a:ext cx="193854" cy="193854"/>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9" name="Rectangle 76"/>
            <p:cNvSpPr>
              <a:spLocks noChangeArrowheads="1"/>
            </p:cNvSpPr>
            <p:nvPr/>
          </p:nvSpPr>
          <p:spPr bwMode="auto">
            <a:xfrm>
              <a:off x="4143812" y="5281531"/>
              <a:ext cx="559718" cy="290780"/>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60" name="Freeform 22"/>
          <p:cNvSpPr>
            <a:spLocks noChangeArrowheads="1"/>
          </p:cNvSpPr>
          <p:nvPr/>
        </p:nvSpPr>
        <p:spPr bwMode="auto">
          <a:xfrm>
            <a:off x="961475" y="4107489"/>
            <a:ext cx="279461" cy="279459"/>
          </a:xfrm>
          <a:custGeom>
            <a:avLst/>
            <a:gdLst>
              <a:gd name="T0" fmla="*/ 103756 w 461"/>
              <a:gd name="T1" fmla="*/ 3609 h 461"/>
              <a:gd name="T2" fmla="*/ 103756 w 461"/>
              <a:gd name="T3" fmla="*/ 3609 h 461"/>
              <a:gd name="T4" fmla="*/ 0 w 461"/>
              <a:gd name="T5" fmla="*/ 107815 h 461"/>
              <a:gd name="T6" fmla="*/ 103756 w 461"/>
              <a:gd name="T7" fmla="*/ 207511 h 461"/>
              <a:gd name="T8" fmla="*/ 207512 w 461"/>
              <a:gd name="T9" fmla="*/ 103755 h 461"/>
              <a:gd name="T10" fmla="*/ 103756 w 461"/>
              <a:gd name="T11" fmla="*/ 3609 h 461"/>
              <a:gd name="T12" fmla="*/ 103756 w 461"/>
              <a:gd name="T13" fmla="*/ 15789 h 461"/>
              <a:gd name="T14" fmla="*/ 103756 w 461"/>
              <a:gd name="T15" fmla="*/ 15789 h 461"/>
              <a:gd name="T16" fmla="*/ 143905 w 461"/>
              <a:gd name="T17" fmla="*/ 23909 h 461"/>
              <a:gd name="T18" fmla="*/ 131274 w 461"/>
              <a:gd name="T19" fmla="*/ 47818 h 461"/>
              <a:gd name="T20" fmla="*/ 103756 w 461"/>
              <a:gd name="T21" fmla="*/ 43758 h 461"/>
              <a:gd name="T22" fmla="*/ 75787 w 461"/>
              <a:gd name="T23" fmla="*/ 47818 h 461"/>
              <a:gd name="T24" fmla="*/ 63607 w 461"/>
              <a:gd name="T25" fmla="*/ 23909 h 461"/>
              <a:gd name="T26" fmla="*/ 103756 w 461"/>
              <a:gd name="T27" fmla="*/ 15789 h 461"/>
              <a:gd name="T28" fmla="*/ 47818 w 461"/>
              <a:gd name="T29" fmla="*/ 131724 h 461"/>
              <a:gd name="T30" fmla="*/ 47818 w 461"/>
              <a:gd name="T31" fmla="*/ 131724 h 461"/>
              <a:gd name="T32" fmla="*/ 23909 w 461"/>
              <a:gd name="T33" fmla="*/ 147513 h 461"/>
              <a:gd name="T34" fmla="*/ 15789 w 461"/>
              <a:gd name="T35" fmla="*/ 107815 h 461"/>
              <a:gd name="T36" fmla="*/ 23909 w 461"/>
              <a:gd name="T37" fmla="*/ 63607 h 461"/>
              <a:gd name="T38" fmla="*/ 47818 w 461"/>
              <a:gd name="T39" fmla="*/ 75335 h 461"/>
              <a:gd name="T40" fmla="*/ 39698 w 461"/>
              <a:gd name="T41" fmla="*/ 103755 h 461"/>
              <a:gd name="T42" fmla="*/ 47818 w 461"/>
              <a:gd name="T43" fmla="*/ 131724 h 461"/>
              <a:gd name="T44" fmla="*/ 103756 w 461"/>
              <a:gd name="T45" fmla="*/ 195331 h 461"/>
              <a:gd name="T46" fmla="*/ 103756 w 461"/>
              <a:gd name="T47" fmla="*/ 195331 h 461"/>
              <a:gd name="T48" fmla="*/ 63607 w 461"/>
              <a:gd name="T49" fmla="*/ 183602 h 461"/>
              <a:gd name="T50" fmla="*/ 75787 w 461"/>
              <a:gd name="T51" fmla="*/ 159693 h 461"/>
              <a:gd name="T52" fmla="*/ 103756 w 461"/>
              <a:gd name="T53" fmla="*/ 167813 h 461"/>
              <a:gd name="T54" fmla="*/ 131274 w 461"/>
              <a:gd name="T55" fmla="*/ 159693 h 461"/>
              <a:gd name="T56" fmla="*/ 143905 w 461"/>
              <a:gd name="T57" fmla="*/ 183602 h 461"/>
              <a:gd name="T58" fmla="*/ 103756 w 461"/>
              <a:gd name="T59" fmla="*/ 195331 h 461"/>
              <a:gd name="T60" fmla="*/ 103756 w 461"/>
              <a:gd name="T61" fmla="*/ 155633 h 461"/>
              <a:gd name="T62" fmla="*/ 103756 w 461"/>
              <a:gd name="T63" fmla="*/ 155633 h 461"/>
              <a:gd name="T64" fmla="*/ 55938 w 461"/>
              <a:gd name="T65" fmla="*/ 103755 h 461"/>
              <a:gd name="T66" fmla="*/ 103756 w 461"/>
              <a:gd name="T67" fmla="*/ 55487 h 461"/>
              <a:gd name="T68" fmla="*/ 151574 w 461"/>
              <a:gd name="T69" fmla="*/ 103755 h 461"/>
              <a:gd name="T70" fmla="*/ 103756 w 461"/>
              <a:gd name="T71" fmla="*/ 155633 h 461"/>
              <a:gd name="T72" fmla="*/ 159694 w 461"/>
              <a:gd name="T73" fmla="*/ 131724 h 461"/>
              <a:gd name="T74" fmla="*/ 159694 w 461"/>
              <a:gd name="T75" fmla="*/ 131724 h 461"/>
              <a:gd name="T76" fmla="*/ 167814 w 461"/>
              <a:gd name="T77" fmla="*/ 103755 h 461"/>
              <a:gd name="T78" fmla="*/ 159694 w 461"/>
              <a:gd name="T79" fmla="*/ 75335 h 461"/>
              <a:gd name="T80" fmla="*/ 183603 w 461"/>
              <a:gd name="T81" fmla="*/ 63607 h 461"/>
              <a:gd name="T82" fmla="*/ 191723 w 461"/>
              <a:gd name="T83" fmla="*/ 103755 h 461"/>
              <a:gd name="T84" fmla="*/ 183603 w 461"/>
              <a:gd name="T85" fmla="*/ 147513 h 461"/>
              <a:gd name="T86" fmla="*/ 159694 w 461"/>
              <a:gd name="T87" fmla="*/ 131724 h 4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accent3"/>
          </a:solidFill>
          <a:ln>
            <a:noFill/>
          </a:ln>
          <a:effectLst/>
        </p:spPr>
        <p:txBody>
          <a:bodyPr wrap="none" lIns="34290" tIns="17145" rIns="34290" bIns="17145" anchor="ctr"/>
          <a:lstStyle/>
          <a:p>
            <a:endParaRPr lang="en-US">
              <a:cs typeface="+mn-ea"/>
              <a:sym typeface="+mn-lt"/>
            </a:endParaRPr>
          </a:p>
        </p:txBody>
      </p:sp>
      <p:sp>
        <p:nvSpPr>
          <p:cNvPr id="61" name="Freeform 27"/>
          <p:cNvSpPr>
            <a:spLocks noChangeArrowheads="1"/>
          </p:cNvSpPr>
          <p:nvPr/>
        </p:nvSpPr>
        <p:spPr bwMode="auto">
          <a:xfrm>
            <a:off x="6126751" y="5235587"/>
            <a:ext cx="305059" cy="238928"/>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accent5"/>
          </a:solidFill>
          <a:ln>
            <a:noFill/>
          </a:ln>
          <a:effectLst/>
        </p:spPr>
        <p:txBody>
          <a:bodyPr wrap="none" lIns="34290" tIns="17145" rIns="34290" bIns="17145" anchor="ctr"/>
          <a:lstStyle/>
          <a:p>
            <a:endParaRPr lang="en-US">
              <a:cs typeface="+mn-ea"/>
              <a:sym typeface="+mn-lt"/>
            </a:endParaRPr>
          </a:p>
        </p:txBody>
      </p:sp>
      <p:sp>
        <p:nvSpPr>
          <p:cNvPr id="62" name="Freeform 35"/>
          <p:cNvSpPr>
            <a:spLocks noChangeArrowheads="1"/>
          </p:cNvSpPr>
          <p:nvPr/>
        </p:nvSpPr>
        <p:spPr bwMode="auto">
          <a:xfrm>
            <a:off x="6081448" y="4335004"/>
            <a:ext cx="215462" cy="251727"/>
          </a:xfrm>
          <a:custGeom>
            <a:avLst/>
            <a:gdLst>
              <a:gd name="T0" fmla="*/ 144078 w 355"/>
              <a:gd name="T1" fmla="*/ 63340 h 417"/>
              <a:gd name="T2" fmla="*/ 144078 w 355"/>
              <a:gd name="T3" fmla="*/ 63340 h 417"/>
              <a:gd name="T4" fmla="*/ 123754 w 355"/>
              <a:gd name="T5" fmla="*/ 63340 h 417"/>
              <a:gd name="T6" fmla="*/ 123754 w 355"/>
              <a:gd name="T7" fmla="*/ 47617 h 417"/>
              <a:gd name="T8" fmla="*/ 79492 w 355"/>
              <a:gd name="T9" fmla="*/ 0 h 417"/>
              <a:gd name="T10" fmla="*/ 35681 w 355"/>
              <a:gd name="T11" fmla="*/ 47617 h 417"/>
              <a:gd name="T12" fmla="*/ 35681 w 355"/>
              <a:gd name="T13" fmla="*/ 63340 h 417"/>
              <a:gd name="T14" fmla="*/ 11291 w 355"/>
              <a:gd name="T15" fmla="*/ 63340 h 417"/>
              <a:gd name="T16" fmla="*/ 0 w 355"/>
              <a:gd name="T17" fmla="*/ 79512 h 417"/>
              <a:gd name="T18" fmla="*/ 0 w 355"/>
              <a:gd name="T19" fmla="*/ 167110 h 417"/>
              <a:gd name="T20" fmla="*/ 11291 w 355"/>
              <a:gd name="T21" fmla="*/ 178790 h 417"/>
              <a:gd name="T22" fmla="*/ 23938 w 355"/>
              <a:gd name="T23" fmla="*/ 182833 h 417"/>
              <a:gd name="T24" fmla="*/ 47876 w 355"/>
              <a:gd name="T25" fmla="*/ 186876 h 417"/>
              <a:gd name="T26" fmla="*/ 111559 w 355"/>
              <a:gd name="T27" fmla="*/ 186876 h 417"/>
              <a:gd name="T28" fmla="*/ 135497 w 355"/>
              <a:gd name="T29" fmla="*/ 182833 h 417"/>
              <a:gd name="T30" fmla="*/ 147692 w 355"/>
              <a:gd name="T31" fmla="*/ 178790 h 417"/>
              <a:gd name="T32" fmla="*/ 159886 w 355"/>
              <a:gd name="T33" fmla="*/ 167110 h 417"/>
              <a:gd name="T34" fmla="*/ 159886 w 355"/>
              <a:gd name="T35" fmla="*/ 79512 h 417"/>
              <a:gd name="T36" fmla="*/ 144078 w 355"/>
              <a:gd name="T37" fmla="*/ 63340 h 417"/>
              <a:gd name="T38" fmla="*/ 55554 w 355"/>
              <a:gd name="T39" fmla="*/ 43574 h 417"/>
              <a:gd name="T40" fmla="*/ 55554 w 355"/>
              <a:gd name="T41" fmla="*/ 43574 h 417"/>
              <a:gd name="T42" fmla="*/ 79492 w 355"/>
              <a:gd name="T43" fmla="*/ 19766 h 417"/>
              <a:gd name="T44" fmla="*/ 103429 w 355"/>
              <a:gd name="T45" fmla="*/ 43574 h 417"/>
              <a:gd name="T46" fmla="*/ 103429 w 355"/>
              <a:gd name="T47" fmla="*/ 63340 h 417"/>
              <a:gd name="T48" fmla="*/ 55554 w 355"/>
              <a:gd name="T49" fmla="*/ 63340 h 417"/>
              <a:gd name="T50" fmla="*/ 55554 w 355"/>
              <a:gd name="T51" fmla="*/ 43574 h 4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accent4"/>
          </a:solidFill>
          <a:ln>
            <a:noFill/>
          </a:ln>
          <a:effectLst/>
        </p:spPr>
        <p:txBody>
          <a:bodyPr wrap="none" lIns="34290" tIns="17145" rIns="34290" bIns="17145" anchor="ctr"/>
          <a:lstStyle/>
          <a:p>
            <a:endParaRPr lang="en-US">
              <a:cs typeface="+mn-ea"/>
              <a:sym typeface="+mn-lt"/>
            </a:endParaRPr>
          </a:p>
        </p:txBody>
      </p:sp>
      <p:sp>
        <p:nvSpPr>
          <p:cNvPr id="63" name="Freeform 36"/>
          <p:cNvSpPr>
            <a:spLocks noChangeArrowheads="1"/>
          </p:cNvSpPr>
          <p:nvPr/>
        </p:nvSpPr>
        <p:spPr bwMode="auto">
          <a:xfrm>
            <a:off x="3847564" y="3376416"/>
            <a:ext cx="290126" cy="262394"/>
          </a:xfrm>
          <a:custGeom>
            <a:avLst/>
            <a:gdLst>
              <a:gd name="T0" fmla="*/ 107500 w 480"/>
              <a:gd name="T1" fmla="*/ 146895 h 436"/>
              <a:gd name="T2" fmla="*/ 107500 w 480"/>
              <a:gd name="T3" fmla="*/ 146895 h 436"/>
              <a:gd name="T4" fmla="*/ 83661 w 480"/>
              <a:gd name="T5" fmla="*/ 171079 h 436"/>
              <a:gd name="T6" fmla="*/ 107500 w 480"/>
              <a:gd name="T7" fmla="*/ 194815 h 436"/>
              <a:gd name="T8" fmla="*/ 131339 w 480"/>
              <a:gd name="T9" fmla="*/ 171079 h 436"/>
              <a:gd name="T10" fmla="*/ 107500 w 480"/>
              <a:gd name="T11" fmla="*/ 146895 h 436"/>
              <a:gd name="T12" fmla="*/ 59822 w 480"/>
              <a:gd name="T13" fmla="*/ 123159 h 436"/>
              <a:gd name="T14" fmla="*/ 59822 w 480"/>
              <a:gd name="T15" fmla="*/ 123159 h 436"/>
              <a:gd name="T16" fmla="*/ 75565 w 480"/>
              <a:gd name="T17" fmla="*/ 139282 h 436"/>
              <a:gd name="T18" fmla="*/ 139435 w 480"/>
              <a:gd name="T19" fmla="*/ 139282 h 436"/>
              <a:gd name="T20" fmla="*/ 155178 w 480"/>
              <a:gd name="T21" fmla="*/ 123159 h 436"/>
              <a:gd name="T22" fmla="*/ 59822 w 480"/>
              <a:gd name="T23" fmla="*/ 123159 h 436"/>
              <a:gd name="T24" fmla="*/ 27887 w 480"/>
              <a:gd name="T25" fmla="*/ 91362 h 436"/>
              <a:gd name="T26" fmla="*/ 27887 w 480"/>
              <a:gd name="T27" fmla="*/ 91362 h 436"/>
              <a:gd name="T28" fmla="*/ 44080 w 480"/>
              <a:gd name="T29" fmla="*/ 107484 h 436"/>
              <a:gd name="T30" fmla="*/ 171371 w 480"/>
              <a:gd name="T31" fmla="*/ 107484 h 436"/>
              <a:gd name="T32" fmla="*/ 187563 w 480"/>
              <a:gd name="T33" fmla="*/ 91362 h 436"/>
              <a:gd name="T34" fmla="*/ 27887 w 480"/>
              <a:gd name="T35" fmla="*/ 91362 h 436"/>
              <a:gd name="T36" fmla="*/ 0 w 480"/>
              <a:gd name="T37" fmla="*/ 60012 h 436"/>
              <a:gd name="T38" fmla="*/ 0 w 480"/>
              <a:gd name="T39" fmla="*/ 60012 h 436"/>
              <a:gd name="T40" fmla="*/ 11695 w 480"/>
              <a:gd name="T41" fmla="*/ 75687 h 436"/>
              <a:gd name="T42" fmla="*/ 199258 w 480"/>
              <a:gd name="T43" fmla="*/ 75687 h 436"/>
              <a:gd name="T44" fmla="*/ 215450 w 480"/>
              <a:gd name="T45" fmla="*/ 60012 h 436"/>
              <a:gd name="T46" fmla="*/ 0 w 480"/>
              <a:gd name="T47" fmla="*/ 60012 h 4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accent6"/>
          </a:solidFill>
          <a:ln>
            <a:noFill/>
          </a:ln>
          <a:effectLst/>
        </p:spPr>
        <p:txBody>
          <a:bodyPr wrap="none" lIns="34290" tIns="17145" rIns="34290" bIns="17145" anchor="ctr"/>
          <a:lstStyle/>
          <a:p>
            <a:endParaRPr lang="en-US">
              <a:cs typeface="+mn-ea"/>
              <a:sym typeface="+mn-lt"/>
            </a:endParaRPr>
          </a:p>
        </p:txBody>
      </p:sp>
      <p:sp>
        <p:nvSpPr>
          <p:cNvPr id="64" name="Freeform 46"/>
          <p:cNvSpPr>
            <a:spLocks noChangeArrowheads="1"/>
          </p:cNvSpPr>
          <p:nvPr/>
        </p:nvSpPr>
        <p:spPr bwMode="auto">
          <a:xfrm>
            <a:off x="4501351" y="3911512"/>
            <a:ext cx="279461" cy="266661"/>
          </a:xfrm>
          <a:custGeom>
            <a:avLst/>
            <a:gdLst>
              <a:gd name="T0" fmla="*/ 163754 w 461"/>
              <a:gd name="T1" fmla="*/ 150508 h 443"/>
              <a:gd name="T2" fmla="*/ 163754 w 461"/>
              <a:gd name="T3" fmla="*/ 150508 h 443"/>
              <a:gd name="T4" fmla="*/ 128116 w 461"/>
              <a:gd name="T5" fmla="*/ 111089 h 443"/>
              <a:gd name="T6" fmla="*/ 139845 w 461"/>
              <a:gd name="T7" fmla="*/ 87349 h 443"/>
              <a:gd name="T8" fmla="*/ 147965 w 461"/>
              <a:gd name="T9" fmla="*/ 67639 h 443"/>
              <a:gd name="T10" fmla="*/ 143905 w 461"/>
              <a:gd name="T11" fmla="*/ 59128 h 443"/>
              <a:gd name="T12" fmla="*/ 147965 w 461"/>
              <a:gd name="T13" fmla="*/ 39419 h 443"/>
              <a:gd name="T14" fmla="*/ 103756 w 461"/>
              <a:gd name="T15" fmla="*/ 0 h 443"/>
              <a:gd name="T16" fmla="*/ 59547 w 461"/>
              <a:gd name="T17" fmla="*/ 39419 h 443"/>
              <a:gd name="T18" fmla="*/ 63607 w 461"/>
              <a:gd name="T19" fmla="*/ 59128 h 443"/>
              <a:gd name="T20" fmla="*/ 59547 w 461"/>
              <a:gd name="T21" fmla="*/ 67639 h 443"/>
              <a:gd name="T22" fmla="*/ 67667 w 461"/>
              <a:gd name="T23" fmla="*/ 87349 h 443"/>
              <a:gd name="T24" fmla="*/ 79847 w 461"/>
              <a:gd name="T25" fmla="*/ 111089 h 443"/>
              <a:gd name="T26" fmla="*/ 43758 w 461"/>
              <a:gd name="T27" fmla="*/ 150508 h 443"/>
              <a:gd name="T28" fmla="*/ 0 w 461"/>
              <a:gd name="T29" fmla="*/ 178281 h 443"/>
              <a:gd name="T30" fmla="*/ 0 w 461"/>
              <a:gd name="T31" fmla="*/ 197990 h 443"/>
              <a:gd name="T32" fmla="*/ 103756 w 461"/>
              <a:gd name="T33" fmla="*/ 197990 h 443"/>
              <a:gd name="T34" fmla="*/ 207512 w 461"/>
              <a:gd name="T35" fmla="*/ 197990 h 443"/>
              <a:gd name="T36" fmla="*/ 207512 w 461"/>
              <a:gd name="T37" fmla="*/ 178281 h 443"/>
              <a:gd name="T38" fmla="*/ 163754 w 461"/>
              <a:gd name="T39" fmla="*/ 150508 h 4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accent1"/>
          </a:solidFill>
          <a:ln>
            <a:noFill/>
          </a:ln>
          <a:effectLst/>
        </p:spPr>
        <p:txBody>
          <a:bodyPr wrap="none" lIns="34290" tIns="17145" rIns="34290" bIns="17145" anchor="ctr"/>
          <a:lstStyle/>
          <a:p>
            <a:endParaRPr lang="en-US">
              <a:cs typeface="+mn-ea"/>
              <a:sym typeface="+mn-lt"/>
            </a:endParaRPr>
          </a:p>
        </p:txBody>
      </p:sp>
      <p:sp>
        <p:nvSpPr>
          <p:cNvPr id="65" name="Freeform 65"/>
          <p:cNvSpPr>
            <a:spLocks noChangeArrowheads="1"/>
          </p:cNvSpPr>
          <p:nvPr/>
        </p:nvSpPr>
        <p:spPr bwMode="auto">
          <a:xfrm>
            <a:off x="1955829" y="3529556"/>
            <a:ext cx="253861" cy="251727"/>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4"/>
          </a:solidFill>
          <a:ln>
            <a:noFill/>
          </a:ln>
          <a:effectLst/>
        </p:spPr>
        <p:txBody>
          <a:bodyPr wrap="none" lIns="34290" tIns="17145" rIns="34290" bIns="17145" anchor="ctr"/>
          <a:lstStyle/>
          <a:p>
            <a:endParaRPr lang="en-US">
              <a:cs typeface="+mn-ea"/>
              <a:sym typeface="+mn-lt"/>
            </a:endParaRPr>
          </a:p>
        </p:txBody>
      </p:sp>
      <p:sp>
        <p:nvSpPr>
          <p:cNvPr id="66" name="Freeform 82"/>
          <p:cNvSpPr>
            <a:spLocks noChangeArrowheads="1"/>
          </p:cNvSpPr>
          <p:nvPr/>
        </p:nvSpPr>
        <p:spPr bwMode="auto">
          <a:xfrm>
            <a:off x="542623" y="4879362"/>
            <a:ext cx="300794" cy="268794"/>
          </a:xfrm>
          <a:custGeom>
            <a:avLst/>
            <a:gdLst>
              <a:gd name="T0" fmla="*/ 199518 w 497"/>
              <a:gd name="T1" fmla="*/ 0 h 444"/>
              <a:gd name="T2" fmla="*/ 199518 w 497"/>
              <a:gd name="T3" fmla="*/ 0 h 444"/>
              <a:gd name="T4" fmla="*/ 23870 w 497"/>
              <a:gd name="T5" fmla="*/ 0 h 444"/>
              <a:gd name="T6" fmla="*/ 0 w 497"/>
              <a:gd name="T7" fmla="*/ 23877 h 444"/>
              <a:gd name="T8" fmla="*/ 0 w 497"/>
              <a:gd name="T9" fmla="*/ 155425 h 444"/>
              <a:gd name="T10" fmla="*/ 23870 w 497"/>
              <a:gd name="T11" fmla="*/ 179752 h 444"/>
              <a:gd name="T12" fmla="*/ 68007 w 497"/>
              <a:gd name="T13" fmla="*/ 179752 h 444"/>
              <a:gd name="T14" fmla="*/ 68007 w 497"/>
              <a:gd name="T15" fmla="*/ 155425 h 444"/>
              <a:gd name="T16" fmla="*/ 19817 w 497"/>
              <a:gd name="T17" fmla="*/ 155425 h 444"/>
              <a:gd name="T18" fmla="*/ 19817 w 497"/>
              <a:gd name="T19" fmla="*/ 55863 h 444"/>
              <a:gd name="T20" fmla="*/ 199518 w 497"/>
              <a:gd name="T21" fmla="*/ 55863 h 444"/>
              <a:gd name="T22" fmla="*/ 199518 w 497"/>
              <a:gd name="T23" fmla="*/ 155425 h 444"/>
              <a:gd name="T24" fmla="*/ 155381 w 497"/>
              <a:gd name="T25" fmla="*/ 155425 h 444"/>
              <a:gd name="T26" fmla="*/ 155381 w 497"/>
              <a:gd name="T27" fmla="*/ 179752 h 444"/>
              <a:gd name="T28" fmla="*/ 199518 w 497"/>
              <a:gd name="T29" fmla="*/ 179752 h 444"/>
              <a:gd name="T30" fmla="*/ 223388 w 497"/>
              <a:gd name="T31" fmla="*/ 155425 h 444"/>
              <a:gd name="T32" fmla="*/ 223388 w 497"/>
              <a:gd name="T33" fmla="*/ 23877 h 444"/>
              <a:gd name="T34" fmla="*/ 199518 w 497"/>
              <a:gd name="T35" fmla="*/ 0 h 444"/>
              <a:gd name="T36" fmla="*/ 27923 w 497"/>
              <a:gd name="T37" fmla="*/ 36041 h 444"/>
              <a:gd name="T38" fmla="*/ 27923 w 497"/>
              <a:gd name="T39" fmla="*/ 36041 h 444"/>
              <a:gd name="T40" fmla="*/ 19817 w 497"/>
              <a:gd name="T41" fmla="*/ 27931 h 444"/>
              <a:gd name="T42" fmla="*/ 27923 w 497"/>
              <a:gd name="T43" fmla="*/ 20273 h 444"/>
              <a:gd name="T44" fmla="*/ 35580 w 497"/>
              <a:gd name="T45" fmla="*/ 27931 h 444"/>
              <a:gd name="T46" fmla="*/ 27923 w 497"/>
              <a:gd name="T47" fmla="*/ 36041 h 444"/>
              <a:gd name="T48" fmla="*/ 52244 w 497"/>
              <a:gd name="T49" fmla="*/ 36041 h 444"/>
              <a:gd name="T50" fmla="*/ 52244 w 497"/>
              <a:gd name="T51" fmla="*/ 36041 h 444"/>
              <a:gd name="T52" fmla="*/ 43687 w 497"/>
              <a:gd name="T53" fmla="*/ 27931 h 444"/>
              <a:gd name="T54" fmla="*/ 52244 w 497"/>
              <a:gd name="T55" fmla="*/ 20273 h 444"/>
              <a:gd name="T56" fmla="*/ 59450 w 497"/>
              <a:gd name="T57" fmla="*/ 27931 h 444"/>
              <a:gd name="T58" fmla="*/ 52244 w 497"/>
              <a:gd name="T59" fmla="*/ 36041 h 444"/>
              <a:gd name="T60" fmla="*/ 199518 w 497"/>
              <a:gd name="T61" fmla="*/ 36041 h 444"/>
              <a:gd name="T62" fmla="*/ 199518 w 497"/>
              <a:gd name="T63" fmla="*/ 36041 h 444"/>
              <a:gd name="T64" fmla="*/ 68007 w 497"/>
              <a:gd name="T65" fmla="*/ 36041 h 444"/>
              <a:gd name="T66" fmla="*/ 68007 w 497"/>
              <a:gd name="T67" fmla="*/ 23877 h 444"/>
              <a:gd name="T68" fmla="*/ 199518 w 497"/>
              <a:gd name="T69" fmla="*/ 23877 h 444"/>
              <a:gd name="T70" fmla="*/ 199518 w 497"/>
              <a:gd name="T71" fmla="*/ 36041 h 444"/>
              <a:gd name="T72" fmla="*/ 111694 w 497"/>
              <a:gd name="T73" fmla="*/ 79740 h 444"/>
              <a:gd name="T74" fmla="*/ 111694 w 497"/>
              <a:gd name="T75" fmla="*/ 79740 h 444"/>
              <a:gd name="T76" fmla="*/ 55847 w 497"/>
              <a:gd name="T77" fmla="*/ 135603 h 444"/>
              <a:gd name="T78" fmla="*/ 91877 w 497"/>
              <a:gd name="T79" fmla="*/ 135603 h 444"/>
              <a:gd name="T80" fmla="*/ 91877 w 497"/>
              <a:gd name="T81" fmla="*/ 199574 h 444"/>
              <a:gd name="T82" fmla="*/ 131510 w 497"/>
              <a:gd name="T83" fmla="*/ 199574 h 444"/>
              <a:gd name="T84" fmla="*/ 131510 w 497"/>
              <a:gd name="T85" fmla="*/ 135603 h 444"/>
              <a:gd name="T86" fmla="*/ 163487 w 497"/>
              <a:gd name="T87" fmla="*/ 135603 h 444"/>
              <a:gd name="T88" fmla="*/ 111694 w 497"/>
              <a:gd name="T89" fmla="*/ 79740 h 4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accent2"/>
          </a:solidFill>
          <a:ln>
            <a:noFill/>
          </a:ln>
          <a:effectLst/>
        </p:spPr>
        <p:txBody>
          <a:bodyPr wrap="none" lIns="34290" tIns="17145" rIns="34290" bIns="17145" anchor="ctr"/>
          <a:lstStyle/>
          <a:p>
            <a:endParaRPr lang="en-US">
              <a:cs typeface="+mn-ea"/>
              <a:sym typeface="+mn-lt"/>
            </a:endParaRPr>
          </a:p>
        </p:txBody>
      </p:sp>
      <p:sp>
        <p:nvSpPr>
          <p:cNvPr id="67" name="Freeform 101"/>
          <p:cNvSpPr>
            <a:spLocks noChangeArrowheads="1"/>
          </p:cNvSpPr>
          <p:nvPr/>
        </p:nvSpPr>
        <p:spPr bwMode="auto">
          <a:xfrm>
            <a:off x="5260638" y="3971615"/>
            <a:ext cx="300792" cy="230395"/>
          </a:xfrm>
          <a:custGeom>
            <a:avLst/>
            <a:gdLst>
              <a:gd name="T0" fmla="*/ 36030 w 497"/>
              <a:gd name="T1" fmla="*/ 111308 h 382"/>
              <a:gd name="T2" fmla="*/ 36030 w 497"/>
              <a:gd name="T3" fmla="*/ 111308 h 382"/>
              <a:gd name="T4" fmla="*/ 71610 w 497"/>
              <a:gd name="T5" fmla="*/ 147214 h 382"/>
              <a:gd name="T6" fmla="*/ 111693 w 497"/>
              <a:gd name="T7" fmla="*/ 171001 h 382"/>
              <a:gd name="T8" fmla="*/ 151777 w 497"/>
              <a:gd name="T9" fmla="*/ 151253 h 382"/>
              <a:gd name="T10" fmla="*/ 175647 w 497"/>
              <a:gd name="T11" fmla="*/ 115796 h 382"/>
              <a:gd name="T12" fmla="*/ 111693 w 497"/>
              <a:gd name="T13" fmla="*/ 147214 h 382"/>
              <a:gd name="T14" fmla="*/ 36030 w 497"/>
              <a:gd name="T15" fmla="*/ 111308 h 382"/>
              <a:gd name="T16" fmla="*/ 219333 w 497"/>
              <a:gd name="T17" fmla="*/ 55654 h 382"/>
              <a:gd name="T18" fmla="*/ 219333 w 497"/>
              <a:gd name="T19" fmla="*/ 55654 h 382"/>
              <a:gd name="T20" fmla="*/ 123403 w 497"/>
              <a:gd name="T21" fmla="*/ 4039 h 382"/>
              <a:gd name="T22" fmla="*/ 99533 w 497"/>
              <a:gd name="T23" fmla="*/ 4039 h 382"/>
              <a:gd name="T24" fmla="*/ 4053 w 497"/>
              <a:gd name="T25" fmla="*/ 55654 h 382"/>
              <a:gd name="T26" fmla="*/ 4053 w 497"/>
              <a:gd name="T27" fmla="*/ 71812 h 382"/>
              <a:gd name="T28" fmla="*/ 99533 w 497"/>
              <a:gd name="T29" fmla="*/ 123426 h 382"/>
              <a:gd name="T30" fmla="*/ 123403 w 497"/>
              <a:gd name="T31" fmla="*/ 123426 h 382"/>
              <a:gd name="T32" fmla="*/ 183754 w 497"/>
              <a:gd name="T33" fmla="*/ 87520 h 382"/>
              <a:gd name="T34" fmla="*/ 119800 w 497"/>
              <a:gd name="T35" fmla="*/ 71812 h 382"/>
              <a:gd name="T36" fmla="*/ 111693 w 497"/>
              <a:gd name="T37" fmla="*/ 75402 h 382"/>
              <a:gd name="T38" fmla="*/ 91426 w 497"/>
              <a:gd name="T39" fmla="*/ 59693 h 382"/>
              <a:gd name="T40" fmla="*/ 111693 w 497"/>
              <a:gd name="T41" fmla="*/ 48024 h 382"/>
              <a:gd name="T42" fmla="*/ 131960 w 497"/>
              <a:gd name="T43" fmla="*/ 55654 h 382"/>
              <a:gd name="T44" fmla="*/ 199517 w 497"/>
              <a:gd name="T45" fmla="*/ 79441 h 382"/>
              <a:gd name="T46" fmla="*/ 219333 w 497"/>
              <a:gd name="T47" fmla="*/ 71812 h 382"/>
              <a:gd name="T48" fmla="*/ 219333 w 497"/>
              <a:gd name="T49" fmla="*/ 55654 h 382"/>
              <a:gd name="T50" fmla="*/ 191410 w 497"/>
              <a:gd name="T51" fmla="*/ 155292 h 382"/>
              <a:gd name="T52" fmla="*/ 191410 w 497"/>
              <a:gd name="T53" fmla="*/ 155292 h 382"/>
              <a:gd name="T54" fmla="*/ 207623 w 497"/>
              <a:gd name="T55" fmla="*/ 151253 h 382"/>
              <a:gd name="T56" fmla="*/ 199517 w 497"/>
              <a:gd name="T57" fmla="*/ 79441 h 382"/>
              <a:gd name="T58" fmla="*/ 183754 w 497"/>
              <a:gd name="T59" fmla="*/ 87520 h 382"/>
              <a:gd name="T60" fmla="*/ 191410 w 497"/>
              <a:gd name="T61" fmla="*/ 155292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accent2"/>
          </a:solidFill>
          <a:ln>
            <a:noFill/>
          </a:ln>
          <a:effectLst/>
        </p:spPr>
        <p:txBody>
          <a:bodyPr wrap="none" lIns="34290" tIns="17145" rIns="34290" bIns="17145" anchor="ctr"/>
          <a:lstStyle/>
          <a:p>
            <a:endParaRPr lang="en-US">
              <a:cs typeface="+mn-ea"/>
              <a:sym typeface="+mn-lt"/>
            </a:endParaRPr>
          </a:p>
        </p:txBody>
      </p:sp>
      <p:sp>
        <p:nvSpPr>
          <p:cNvPr id="68" name="Freeform 102"/>
          <p:cNvSpPr>
            <a:spLocks noChangeArrowheads="1"/>
          </p:cNvSpPr>
          <p:nvPr/>
        </p:nvSpPr>
        <p:spPr bwMode="auto">
          <a:xfrm>
            <a:off x="672016" y="5687541"/>
            <a:ext cx="298660" cy="268794"/>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1"/>
          </a:solidFill>
          <a:ln>
            <a:noFill/>
          </a:ln>
          <a:effectLst/>
        </p:spPr>
        <p:txBody>
          <a:bodyPr wrap="none" lIns="34290" tIns="17145" rIns="34290" bIns="17145" anchor="ctr"/>
          <a:lstStyle/>
          <a:p>
            <a:endParaRPr lang="en-US">
              <a:cs typeface="+mn-ea"/>
              <a:sym typeface="+mn-lt"/>
            </a:endParaRPr>
          </a:p>
        </p:txBody>
      </p:sp>
      <p:sp>
        <p:nvSpPr>
          <p:cNvPr id="69" name="Freeform 104"/>
          <p:cNvSpPr>
            <a:spLocks noChangeArrowheads="1"/>
          </p:cNvSpPr>
          <p:nvPr/>
        </p:nvSpPr>
        <p:spPr bwMode="auto">
          <a:xfrm>
            <a:off x="2957602" y="3358996"/>
            <a:ext cx="300794" cy="200529"/>
          </a:xfrm>
          <a:custGeom>
            <a:avLst/>
            <a:gdLst>
              <a:gd name="T0" fmla="*/ 91427 w 497"/>
              <a:gd name="T1" fmla="*/ 113801 h 337"/>
              <a:gd name="T2" fmla="*/ 91427 w 497"/>
              <a:gd name="T3" fmla="*/ 113801 h 337"/>
              <a:gd name="T4" fmla="*/ 99534 w 497"/>
              <a:gd name="T5" fmla="*/ 144797 h 337"/>
              <a:gd name="T6" fmla="*/ 127457 w 497"/>
              <a:gd name="T7" fmla="*/ 137269 h 337"/>
              <a:gd name="T8" fmla="*/ 179251 w 497"/>
              <a:gd name="T9" fmla="*/ 3985 h 337"/>
              <a:gd name="T10" fmla="*/ 91427 w 497"/>
              <a:gd name="T11" fmla="*/ 113801 h 337"/>
              <a:gd name="T12" fmla="*/ 111694 w 497"/>
              <a:gd name="T13" fmla="*/ 31439 h 337"/>
              <a:gd name="T14" fmla="*/ 111694 w 497"/>
              <a:gd name="T15" fmla="*/ 31439 h 337"/>
              <a:gd name="T16" fmla="*/ 123404 w 497"/>
              <a:gd name="T17" fmla="*/ 31439 h 337"/>
              <a:gd name="T18" fmla="*/ 139617 w 497"/>
              <a:gd name="T19" fmla="*/ 11513 h 337"/>
              <a:gd name="T20" fmla="*/ 111694 w 497"/>
              <a:gd name="T21" fmla="*/ 7528 h 337"/>
              <a:gd name="T22" fmla="*/ 0 w 497"/>
              <a:gd name="T23" fmla="*/ 125314 h 337"/>
              <a:gd name="T24" fmla="*/ 0 w 497"/>
              <a:gd name="T25" fmla="*/ 137269 h 337"/>
              <a:gd name="T26" fmla="*/ 11710 w 497"/>
              <a:gd name="T27" fmla="*/ 148782 h 337"/>
              <a:gd name="T28" fmla="*/ 23870 w 497"/>
              <a:gd name="T29" fmla="*/ 137269 h 337"/>
              <a:gd name="T30" fmla="*/ 23870 w 497"/>
              <a:gd name="T31" fmla="*/ 125314 h 337"/>
              <a:gd name="T32" fmla="*/ 111694 w 497"/>
              <a:gd name="T33" fmla="*/ 31439 h 337"/>
              <a:gd name="T34" fmla="*/ 191411 w 497"/>
              <a:gd name="T35" fmla="*/ 43395 h 337"/>
              <a:gd name="T36" fmla="*/ 191411 w 497"/>
              <a:gd name="T37" fmla="*/ 43395 h 337"/>
              <a:gd name="T38" fmla="*/ 183304 w 497"/>
              <a:gd name="T39" fmla="*/ 66863 h 337"/>
              <a:gd name="T40" fmla="*/ 199067 w 497"/>
              <a:gd name="T41" fmla="*/ 125314 h 337"/>
              <a:gd name="T42" fmla="*/ 199067 w 497"/>
              <a:gd name="T43" fmla="*/ 137269 h 337"/>
              <a:gd name="T44" fmla="*/ 211227 w 497"/>
              <a:gd name="T45" fmla="*/ 148782 h 337"/>
              <a:gd name="T46" fmla="*/ 211227 w 497"/>
              <a:gd name="T47" fmla="*/ 148782 h 337"/>
              <a:gd name="T48" fmla="*/ 223388 w 497"/>
              <a:gd name="T49" fmla="*/ 137269 h 337"/>
              <a:gd name="T50" fmla="*/ 223388 w 497"/>
              <a:gd name="T51" fmla="*/ 125314 h 337"/>
              <a:gd name="T52" fmla="*/ 191411 w 497"/>
              <a:gd name="T53" fmla="*/ 43395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chemeClr val="accent5"/>
          </a:solidFill>
          <a:ln>
            <a:noFill/>
          </a:ln>
          <a:effectLst/>
        </p:spPr>
        <p:txBody>
          <a:bodyPr wrap="none" lIns="34290" tIns="17145" rIns="34290" bIns="17145" anchor="ctr"/>
          <a:lstStyle/>
          <a:p>
            <a:endParaRPr lang="en-US">
              <a:cs typeface="+mn-ea"/>
              <a:sym typeface="+mn-lt"/>
            </a:endParaRPr>
          </a:p>
        </p:txBody>
      </p:sp>
      <p:sp>
        <p:nvSpPr>
          <p:cNvPr id="70" name="Oval 15"/>
          <p:cNvSpPr>
            <a:spLocks noChangeArrowheads="1"/>
          </p:cNvSpPr>
          <p:nvPr/>
        </p:nvSpPr>
        <p:spPr bwMode="auto">
          <a:xfrm>
            <a:off x="8265923" y="3911053"/>
            <a:ext cx="1740103" cy="45719"/>
          </a:xfrm>
          <a:prstGeom prst="ellipse">
            <a:avLst/>
          </a:prstGeom>
          <a:solidFill>
            <a:schemeClr val="tx2">
              <a:lumMod val="75000"/>
              <a:alpha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71" name="Group 70"/>
          <p:cNvGrpSpPr/>
          <p:nvPr/>
        </p:nvGrpSpPr>
        <p:grpSpPr>
          <a:xfrm>
            <a:off x="8512003" y="1859020"/>
            <a:ext cx="1417799" cy="2066182"/>
            <a:chOff x="5292553" y="3355717"/>
            <a:chExt cx="1711365" cy="2494000"/>
          </a:xfrm>
        </p:grpSpPr>
        <p:sp>
          <p:nvSpPr>
            <p:cNvPr id="72" name="Rectangle 5"/>
            <p:cNvSpPr>
              <a:spLocks noChangeArrowheads="1"/>
            </p:cNvSpPr>
            <p:nvPr/>
          </p:nvSpPr>
          <p:spPr bwMode="auto">
            <a:xfrm>
              <a:off x="5292553" y="3573075"/>
              <a:ext cx="992082" cy="190188"/>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3" name="Rectangle 6"/>
            <p:cNvSpPr>
              <a:spLocks noChangeArrowheads="1"/>
            </p:cNvSpPr>
            <p:nvPr/>
          </p:nvSpPr>
          <p:spPr bwMode="auto">
            <a:xfrm>
              <a:off x="5402008" y="4624848"/>
              <a:ext cx="804223" cy="29110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4" name="Rectangle 7"/>
            <p:cNvSpPr>
              <a:spLocks noChangeArrowheads="1"/>
            </p:cNvSpPr>
            <p:nvPr/>
          </p:nvSpPr>
          <p:spPr bwMode="auto">
            <a:xfrm>
              <a:off x="5471873" y="3355717"/>
              <a:ext cx="1124825" cy="21968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5" name="Rectangle 8"/>
            <p:cNvSpPr>
              <a:spLocks noChangeArrowheads="1"/>
            </p:cNvSpPr>
            <p:nvPr/>
          </p:nvSpPr>
          <p:spPr bwMode="auto">
            <a:xfrm>
              <a:off x="5382601" y="3902993"/>
              <a:ext cx="1127154" cy="78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6" name="Rectangle 9"/>
            <p:cNvSpPr>
              <a:spLocks noChangeArrowheads="1"/>
            </p:cNvSpPr>
            <p:nvPr/>
          </p:nvSpPr>
          <p:spPr bwMode="auto">
            <a:xfrm>
              <a:off x="5592196" y="3981397"/>
              <a:ext cx="1004502" cy="114113"/>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7" name="Rectangle 10"/>
            <p:cNvSpPr>
              <a:spLocks noChangeArrowheads="1"/>
            </p:cNvSpPr>
            <p:nvPr/>
          </p:nvSpPr>
          <p:spPr bwMode="auto">
            <a:xfrm>
              <a:off x="5471873" y="4093379"/>
              <a:ext cx="874864" cy="7374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8" name="Rectangle 11"/>
            <p:cNvSpPr>
              <a:spLocks noChangeArrowheads="1"/>
            </p:cNvSpPr>
            <p:nvPr/>
          </p:nvSpPr>
          <p:spPr bwMode="auto">
            <a:xfrm>
              <a:off x="5592196" y="4166845"/>
              <a:ext cx="1026238" cy="25461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79" name="Rectangle 12"/>
            <p:cNvSpPr>
              <a:spLocks noChangeArrowheads="1"/>
            </p:cNvSpPr>
            <p:nvPr/>
          </p:nvSpPr>
          <p:spPr bwMode="auto">
            <a:xfrm>
              <a:off x="5570460" y="4915952"/>
              <a:ext cx="902034" cy="52011"/>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0" name="Rectangle 13"/>
            <p:cNvSpPr>
              <a:spLocks noChangeArrowheads="1"/>
            </p:cNvSpPr>
            <p:nvPr/>
          </p:nvSpPr>
          <p:spPr bwMode="auto">
            <a:xfrm>
              <a:off x="5690783" y="4967962"/>
              <a:ext cx="693215" cy="141282"/>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1" name="Rectangle 14"/>
            <p:cNvSpPr>
              <a:spLocks noChangeArrowheads="1"/>
            </p:cNvSpPr>
            <p:nvPr/>
          </p:nvSpPr>
          <p:spPr bwMode="auto">
            <a:xfrm>
              <a:off x="5409771" y="5109245"/>
              <a:ext cx="936966" cy="23443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2" name="Rectangle 16"/>
            <p:cNvSpPr>
              <a:spLocks noChangeArrowheads="1"/>
            </p:cNvSpPr>
            <p:nvPr/>
          </p:nvSpPr>
          <p:spPr bwMode="auto">
            <a:xfrm>
              <a:off x="5632562" y="5343680"/>
              <a:ext cx="877193" cy="114113"/>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3" name="Rectangle 17"/>
            <p:cNvSpPr>
              <a:spLocks noChangeArrowheads="1"/>
            </p:cNvSpPr>
            <p:nvPr/>
          </p:nvSpPr>
          <p:spPr bwMode="auto">
            <a:xfrm>
              <a:off x="5340682" y="5458288"/>
              <a:ext cx="823630" cy="166900"/>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4" name="Rectangle 18"/>
            <p:cNvSpPr>
              <a:spLocks noChangeArrowheads="1"/>
            </p:cNvSpPr>
            <p:nvPr/>
          </p:nvSpPr>
          <p:spPr bwMode="auto">
            <a:xfrm>
              <a:off x="5536304" y="5625188"/>
              <a:ext cx="1110076" cy="224344"/>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5" name="Rectangle 19"/>
            <p:cNvSpPr>
              <a:spLocks noChangeArrowheads="1"/>
            </p:cNvSpPr>
            <p:nvPr/>
          </p:nvSpPr>
          <p:spPr bwMode="auto">
            <a:xfrm>
              <a:off x="6411944" y="3355717"/>
              <a:ext cx="24841" cy="219686"/>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6" name="Rectangle 20"/>
            <p:cNvSpPr>
              <a:spLocks noChangeArrowheads="1"/>
            </p:cNvSpPr>
            <p:nvPr/>
          </p:nvSpPr>
          <p:spPr bwMode="auto">
            <a:xfrm>
              <a:off x="6436785" y="3575404"/>
              <a:ext cx="776" cy="776"/>
            </a:xfrm>
            <a:prstGeom prst="rect">
              <a:avLst/>
            </a:prstGeom>
            <a:solidFill>
              <a:srgbClr val="5CCB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7" name="Rectangle 21"/>
            <p:cNvSpPr>
              <a:spLocks noChangeArrowheads="1"/>
            </p:cNvSpPr>
            <p:nvPr/>
          </p:nvSpPr>
          <p:spPr bwMode="auto">
            <a:xfrm>
              <a:off x="5592196" y="3355717"/>
              <a:ext cx="40366" cy="219686"/>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8" name="Rectangle 22"/>
            <p:cNvSpPr>
              <a:spLocks noChangeArrowheads="1"/>
            </p:cNvSpPr>
            <p:nvPr/>
          </p:nvSpPr>
          <p:spPr bwMode="auto">
            <a:xfrm>
              <a:off x="6509755" y="4166845"/>
              <a:ext cx="16302" cy="254619"/>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89" name="Rectangle 23"/>
            <p:cNvSpPr>
              <a:spLocks noChangeArrowheads="1"/>
            </p:cNvSpPr>
            <p:nvPr/>
          </p:nvSpPr>
          <p:spPr bwMode="auto">
            <a:xfrm>
              <a:off x="5676034" y="4166845"/>
              <a:ext cx="158360" cy="254619"/>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0" name="Freeform 24"/>
            <p:cNvSpPr>
              <a:spLocks/>
            </p:cNvSpPr>
            <p:nvPr/>
          </p:nvSpPr>
          <p:spPr bwMode="auto">
            <a:xfrm>
              <a:off x="6455866" y="4793204"/>
              <a:ext cx="548052" cy="1056513"/>
            </a:xfrm>
            <a:custGeom>
              <a:avLst/>
              <a:gdLst>
                <a:gd name="T0" fmla="*/ 393 w 706"/>
                <a:gd name="T1" fmla="*/ 1361 h 1361"/>
                <a:gd name="T2" fmla="*/ 0 w 706"/>
                <a:gd name="T3" fmla="*/ 98 h 1361"/>
                <a:gd name="T4" fmla="*/ 314 w 706"/>
                <a:gd name="T5" fmla="*/ 0 h 1361"/>
                <a:gd name="T6" fmla="*/ 706 w 706"/>
                <a:gd name="T7" fmla="*/ 1263 h 1361"/>
                <a:gd name="T8" fmla="*/ 393 w 706"/>
                <a:gd name="T9" fmla="*/ 1361 h 1361"/>
              </a:gdLst>
              <a:ahLst/>
              <a:cxnLst>
                <a:cxn ang="0">
                  <a:pos x="T0" y="T1"/>
                </a:cxn>
                <a:cxn ang="0">
                  <a:pos x="T2" y="T3"/>
                </a:cxn>
                <a:cxn ang="0">
                  <a:pos x="T4" y="T5"/>
                </a:cxn>
                <a:cxn ang="0">
                  <a:pos x="T6" y="T7"/>
                </a:cxn>
                <a:cxn ang="0">
                  <a:pos x="T8" y="T9"/>
                </a:cxn>
              </a:cxnLst>
              <a:rect l="0" t="0" r="r" b="b"/>
              <a:pathLst>
                <a:path w="706" h="1361">
                  <a:moveTo>
                    <a:pt x="393" y="1361"/>
                  </a:moveTo>
                  <a:lnTo>
                    <a:pt x="0" y="98"/>
                  </a:lnTo>
                  <a:lnTo>
                    <a:pt x="314" y="0"/>
                  </a:lnTo>
                  <a:lnTo>
                    <a:pt x="706" y="1263"/>
                  </a:lnTo>
                  <a:lnTo>
                    <a:pt x="393" y="1361"/>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1" name="Freeform 25"/>
            <p:cNvSpPr>
              <a:spLocks/>
            </p:cNvSpPr>
            <p:nvPr/>
          </p:nvSpPr>
          <p:spPr bwMode="auto">
            <a:xfrm>
              <a:off x="6731444" y="5683594"/>
              <a:ext cx="248409" cy="91601"/>
            </a:xfrm>
            <a:custGeom>
              <a:avLst/>
              <a:gdLst>
                <a:gd name="T0" fmla="*/ 7 w 320"/>
                <a:gd name="T1" fmla="*/ 118 h 118"/>
                <a:gd name="T2" fmla="*/ 0 w 320"/>
                <a:gd name="T3" fmla="*/ 97 h 118"/>
                <a:gd name="T4" fmla="*/ 314 w 320"/>
                <a:gd name="T5" fmla="*/ 0 h 118"/>
                <a:gd name="T6" fmla="*/ 320 w 320"/>
                <a:gd name="T7" fmla="*/ 21 h 118"/>
                <a:gd name="T8" fmla="*/ 7 w 320"/>
                <a:gd name="T9" fmla="*/ 118 h 118"/>
              </a:gdLst>
              <a:ahLst/>
              <a:cxnLst>
                <a:cxn ang="0">
                  <a:pos x="T0" y="T1"/>
                </a:cxn>
                <a:cxn ang="0">
                  <a:pos x="T2" y="T3"/>
                </a:cxn>
                <a:cxn ang="0">
                  <a:pos x="T4" y="T5"/>
                </a:cxn>
                <a:cxn ang="0">
                  <a:pos x="T6" y="T7"/>
                </a:cxn>
                <a:cxn ang="0">
                  <a:pos x="T8" y="T9"/>
                </a:cxn>
              </a:cxnLst>
              <a:rect l="0" t="0" r="r" b="b"/>
              <a:pathLst>
                <a:path w="320" h="118">
                  <a:moveTo>
                    <a:pt x="7" y="118"/>
                  </a:moveTo>
                  <a:lnTo>
                    <a:pt x="0" y="97"/>
                  </a:lnTo>
                  <a:lnTo>
                    <a:pt x="314" y="0"/>
                  </a:lnTo>
                  <a:lnTo>
                    <a:pt x="320" y="21"/>
                  </a:lnTo>
                  <a:lnTo>
                    <a:pt x="7" y="118"/>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2" name="Freeform 26"/>
            <p:cNvSpPr>
              <a:spLocks/>
            </p:cNvSpPr>
            <p:nvPr/>
          </p:nvSpPr>
          <p:spPr bwMode="auto">
            <a:xfrm>
              <a:off x="6481483" y="4874713"/>
              <a:ext cx="290328" cy="226673"/>
            </a:xfrm>
            <a:custGeom>
              <a:avLst/>
              <a:gdLst>
                <a:gd name="T0" fmla="*/ 61 w 374"/>
                <a:gd name="T1" fmla="*/ 292 h 292"/>
                <a:gd name="T2" fmla="*/ 0 w 374"/>
                <a:gd name="T3" fmla="*/ 98 h 292"/>
                <a:gd name="T4" fmla="*/ 314 w 374"/>
                <a:gd name="T5" fmla="*/ 0 h 292"/>
                <a:gd name="T6" fmla="*/ 374 w 374"/>
                <a:gd name="T7" fmla="*/ 194 h 292"/>
                <a:gd name="T8" fmla="*/ 61 w 374"/>
                <a:gd name="T9" fmla="*/ 292 h 292"/>
              </a:gdLst>
              <a:ahLst/>
              <a:cxnLst>
                <a:cxn ang="0">
                  <a:pos x="T0" y="T1"/>
                </a:cxn>
                <a:cxn ang="0">
                  <a:pos x="T2" y="T3"/>
                </a:cxn>
                <a:cxn ang="0">
                  <a:pos x="T4" y="T5"/>
                </a:cxn>
                <a:cxn ang="0">
                  <a:pos x="T6" y="T7"/>
                </a:cxn>
                <a:cxn ang="0">
                  <a:pos x="T8" y="T9"/>
                </a:cxn>
              </a:cxnLst>
              <a:rect l="0" t="0" r="r" b="b"/>
              <a:pathLst>
                <a:path w="374" h="292">
                  <a:moveTo>
                    <a:pt x="61" y="292"/>
                  </a:moveTo>
                  <a:lnTo>
                    <a:pt x="0" y="98"/>
                  </a:lnTo>
                  <a:lnTo>
                    <a:pt x="314" y="0"/>
                  </a:lnTo>
                  <a:lnTo>
                    <a:pt x="374" y="194"/>
                  </a:lnTo>
                  <a:lnTo>
                    <a:pt x="61" y="292"/>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3" name="Rectangle 27"/>
            <p:cNvSpPr>
              <a:spLocks noChangeArrowheads="1"/>
            </p:cNvSpPr>
            <p:nvPr/>
          </p:nvSpPr>
          <p:spPr bwMode="auto">
            <a:xfrm>
              <a:off x="5306526" y="4421463"/>
              <a:ext cx="817420" cy="203385"/>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4" name="Rectangle 28"/>
            <p:cNvSpPr>
              <a:spLocks noChangeArrowheads="1"/>
            </p:cNvSpPr>
            <p:nvPr/>
          </p:nvSpPr>
          <p:spPr bwMode="auto">
            <a:xfrm>
              <a:off x="5808001" y="4421463"/>
              <a:ext cx="60550" cy="20338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5" name="Rectangle 29"/>
            <p:cNvSpPr>
              <a:spLocks noChangeArrowheads="1"/>
            </p:cNvSpPr>
            <p:nvPr/>
          </p:nvSpPr>
          <p:spPr bwMode="auto">
            <a:xfrm>
              <a:off x="5652745" y="4421463"/>
              <a:ext cx="62102" cy="20338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6" name="Rectangle 30"/>
            <p:cNvSpPr>
              <a:spLocks noChangeArrowheads="1"/>
            </p:cNvSpPr>
            <p:nvPr/>
          </p:nvSpPr>
          <p:spPr bwMode="auto">
            <a:xfrm>
              <a:off x="5738136" y="4624848"/>
              <a:ext cx="126533" cy="291104"/>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7" name="Rectangle 31"/>
            <p:cNvSpPr>
              <a:spLocks noChangeArrowheads="1"/>
            </p:cNvSpPr>
            <p:nvPr/>
          </p:nvSpPr>
          <p:spPr bwMode="auto">
            <a:xfrm>
              <a:off x="5738136" y="4967962"/>
              <a:ext cx="16302" cy="141282"/>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8" name="Rectangle 32"/>
            <p:cNvSpPr>
              <a:spLocks noChangeArrowheads="1"/>
            </p:cNvSpPr>
            <p:nvPr/>
          </p:nvSpPr>
          <p:spPr bwMode="auto">
            <a:xfrm>
              <a:off x="5772292" y="4967962"/>
              <a:ext cx="16302" cy="141282"/>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99" name="Rectangle 33"/>
            <p:cNvSpPr>
              <a:spLocks noChangeArrowheads="1"/>
            </p:cNvSpPr>
            <p:nvPr/>
          </p:nvSpPr>
          <p:spPr bwMode="auto">
            <a:xfrm>
              <a:off x="6264452" y="4967962"/>
              <a:ext cx="19407" cy="141282"/>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0" name="Rectangle 34"/>
            <p:cNvSpPr>
              <a:spLocks noChangeArrowheads="1"/>
            </p:cNvSpPr>
            <p:nvPr/>
          </p:nvSpPr>
          <p:spPr bwMode="auto">
            <a:xfrm>
              <a:off x="6311804" y="4967962"/>
              <a:ext cx="14749" cy="141282"/>
            </a:xfrm>
            <a:prstGeom prst="rect">
              <a:avLst/>
            </a:prstGeom>
            <a:solidFill>
              <a:schemeClr val="accent4">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1" name="Rectangle 35"/>
            <p:cNvSpPr>
              <a:spLocks noChangeArrowheads="1"/>
            </p:cNvSpPr>
            <p:nvPr/>
          </p:nvSpPr>
          <p:spPr bwMode="auto">
            <a:xfrm>
              <a:off x="5690783" y="3761710"/>
              <a:ext cx="693215" cy="14128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2" name="Rectangle 36"/>
            <p:cNvSpPr>
              <a:spLocks noChangeArrowheads="1"/>
            </p:cNvSpPr>
            <p:nvPr/>
          </p:nvSpPr>
          <p:spPr bwMode="auto">
            <a:xfrm>
              <a:off x="5738136" y="3761710"/>
              <a:ext cx="16302" cy="141282"/>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3" name="Rectangle 37"/>
            <p:cNvSpPr>
              <a:spLocks noChangeArrowheads="1"/>
            </p:cNvSpPr>
            <p:nvPr/>
          </p:nvSpPr>
          <p:spPr bwMode="auto">
            <a:xfrm>
              <a:off x="5772292" y="3761710"/>
              <a:ext cx="16302" cy="141282"/>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4" name="Rectangle 38"/>
            <p:cNvSpPr>
              <a:spLocks noChangeArrowheads="1"/>
            </p:cNvSpPr>
            <p:nvPr/>
          </p:nvSpPr>
          <p:spPr bwMode="auto">
            <a:xfrm>
              <a:off x="6264452" y="3761710"/>
              <a:ext cx="19407" cy="141282"/>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5" name="Rectangle 39"/>
            <p:cNvSpPr>
              <a:spLocks noChangeArrowheads="1"/>
            </p:cNvSpPr>
            <p:nvPr/>
          </p:nvSpPr>
          <p:spPr bwMode="auto">
            <a:xfrm>
              <a:off x="6311804" y="3761710"/>
              <a:ext cx="14749" cy="141282"/>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6" name="Freeform 40"/>
            <p:cNvSpPr>
              <a:spLocks/>
            </p:cNvSpPr>
            <p:nvPr/>
          </p:nvSpPr>
          <p:spPr bwMode="auto">
            <a:xfrm>
              <a:off x="5604616" y="5664002"/>
              <a:ext cx="416084" cy="148269"/>
            </a:xfrm>
            <a:custGeom>
              <a:avLst/>
              <a:gdLst>
                <a:gd name="T0" fmla="*/ 328 w 328"/>
                <a:gd name="T1" fmla="*/ 90 h 117"/>
                <a:gd name="T2" fmla="*/ 301 w 328"/>
                <a:gd name="T3" fmla="*/ 117 h 117"/>
                <a:gd name="T4" fmla="*/ 27 w 328"/>
                <a:gd name="T5" fmla="*/ 117 h 117"/>
                <a:gd name="T6" fmla="*/ 0 w 328"/>
                <a:gd name="T7" fmla="*/ 90 h 117"/>
                <a:gd name="T8" fmla="*/ 0 w 328"/>
                <a:gd name="T9" fmla="*/ 27 h 117"/>
                <a:gd name="T10" fmla="*/ 27 w 328"/>
                <a:gd name="T11" fmla="*/ 0 h 117"/>
                <a:gd name="T12" fmla="*/ 301 w 328"/>
                <a:gd name="T13" fmla="*/ 0 h 117"/>
                <a:gd name="T14" fmla="*/ 328 w 328"/>
                <a:gd name="T15" fmla="*/ 27 h 117"/>
                <a:gd name="T16" fmla="*/ 328 w 328"/>
                <a:gd name="T17" fmla="*/ 9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8" h="117">
                  <a:moveTo>
                    <a:pt x="328" y="90"/>
                  </a:moveTo>
                  <a:cubicBezTo>
                    <a:pt x="328" y="105"/>
                    <a:pt x="316" y="117"/>
                    <a:pt x="301" y="117"/>
                  </a:cubicBezTo>
                  <a:cubicBezTo>
                    <a:pt x="27" y="117"/>
                    <a:pt x="27" y="117"/>
                    <a:pt x="27" y="117"/>
                  </a:cubicBezTo>
                  <a:cubicBezTo>
                    <a:pt x="12" y="117"/>
                    <a:pt x="0" y="105"/>
                    <a:pt x="0" y="90"/>
                  </a:cubicBezTo>
                  <a:cubicBezTo>
                    <a:pt x="0" y="27"/>
                    <a:pt x="0" y="27"/>
                    <a:pt x="0" y="27"/>
                  </a:cubicBezTo>
                  <a:cubicBezTo>
                    <a:pt x="0" y="12"/>
                    <a:pt x="12" y="0"/>
                    <a:pt x="27" y="0"/>
                  </a:cubicBezTo>
                  <a:cubicBezTo>
                    <a:pt x="301" y="0"/>
                    <a:pt x="301" y="0"/>
                    <a:pt x="301" y="0"/>
                  </a:cubicBezTo>
                  <a:cubicBezTo>
                    <a:pt x="316" y="0"/>
                    <a:pt x="328" y="12"/>
                    <a:pt x="328" y="27"/>
                  </a:cubicBezTo>
                  <a:lnTo>
                    <a:pt x="328" y="90"/>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7" name="Freeform 41"/>
            <p:cNvSpPr>
              <a:spLocks/>
            </p:cNvSpPr>
            <p:nvPr/>
          </p:nvSpPr>
          <p:spPr bwMode="auto">
            <a:xfrm>
              <a:off x="6547793" y="5664002"/>
              <a:ext cx="40366" cy="167676"/>
            </a:xfrm>
            <a:custGeom>
              <a:avLst/>
              <a:gdLst>
                <a:gd name="T0" fmla="*/ 32 w 32"/>
                <a:gd name="T1" fmla="*/ 116 h 132"/>
                <a:gd name="T2" fmla="*/ 16 w 32"/>
                <a:gd name="T3" fmla="*/ 132 h 132"/>
                <a:gd name="T4" fmla="*/ 16 w 32"/>
                <a:gd name="T5" fmla="*/ 132 h 132"/>
                <a:gd name="T6" fmla="*/ 0 w 32"/>
                <a:gd name="T7" fmla="*/ 116 h 132"/>
                <a:gd name="T8" fmla="*/ 0 w 32"/>
                <a:gd name="T9" fmla="*/ 16 h 132"/>
                <a:gd name="T10" fmla="*/ 16 w 32"/>
                <a:gd name="T11" fmla="*/ 0 h 132"/>
                <a:gd name="T12" fmla="*/ 16 w 32"/>
                <a:gd name="T13" fmla="*/ 0 h 132"/>
                <a:gd name="T14" fmla="*/ 32 w 32"/>
                <a:gd name="T15" fmla="*/ 16 h 132"/>
                <a:gd name="T16" fmla="*/ 32 w 32"/>
                <a:gd name="T17" fmla="*/ 11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32">
                  <a:moveTo>
                    <a:pt x="32" y="116"/>
                  </a:moveTo>
                  <a:cubicBezTo>
                    <a:pt x="32" y="125"/>
                    <a:pt x="25" y="132"/>
                    <a:pt x="16" y="132"/>
                  </a:cubicBezTo>
                  <a:cubicBezTo>
                    <a:pt x="16" y="132"/>
                    <a:pt x="16" y="132"/>
                    <a:pt x="16" y="132"/>
                  </a:cubicBezTo>
                  <a:cubicBezTo>
                    <a:pt x="7" y="132"/>
                    <a:pt x="0" y="125"/>
                    <a:pt x="0" y="116"/>
                  </a:cubicBezTo>
                  <a:cubicBezTo>
                    <a:pt x="0" y="16"/>
                    <a:pt x="0" y="16"/>
                    <a:pt x="0" y="16"/>
                  </a:cubicBezTo>
                  <a:cubicBezTo>
                    <a:pt x="0" y="7"/>
                    <a:pt x="7" y="0"/>
                    <a:pt x="16" y="0"/>
                  </a:cubicBezTo>
                  <a:cubicBezTo>
                    <a:pt x="16" y="0"/>
                    <a:pt x="16" y="0"/>
                    <a:pt x="16" y="0"/>
                  </a:cubicBezTo>
                  <a:cubicBezTo>
                    <a:pt x="25" y="0"/>
                    <a:pt x="32" y="7"/>
                    <a:pt x="32" y="16"/>
                  </a:cubicBezTo>
                  <a:lnTo>
                    <a:pt x="32" y="116"/>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8" name="Freeform 42"/>
            <p:cNvSpPr>
              <a:spLocks/>
            </p:cNvSpPr>
            <p:nvPr/>
          </p:nvSpPr>
          <p:spPr bwMode="auto">
            <a:xfrm>
              <a:off x="5409771" y="5514180"/>
              <a:ext cx="70641" cy="72194"/>
            </a:xfrm>
            <a:custGeom>
              <a:avLst/>
              <a:gdLst>
                <a:gd name="T0" fmla="*/ 56 w 56"/>
                <a:gd name="T1" fmla="*/ 29 h 57"/>
                <a:gd name="T2" fmla="*/ 28 w 56"/>
                <a:gd name="T3" fmla="*/ 57 h 57"/>
                <a:gd name="T4" fmla="*/ 27 w 56"/>
                <a:gd name="T5" fmla="*/ 57 h 57"/>
                <a:gd name="T6" fmla="*/ 0 w 56"/>
                <a:gd name="T7" fmla="*/ 29 h 57"/>
                <a:gd name="T8" fmla="*/ 0 w 56"/>
                <a:gd name="T9" fmla="*/ 28 h 57"/>
                <a:gd name="T10" fmla="*/ 27 w 56"/>
                <a:gd name="T11" fmla="*/ 0 h 57"/>
                <a:gd name="T12" fmla="*/ 28 w 56"/>
                <a:gd name="T13" fmla="*/ 0 h 57"/>
                <a:gd name="T14" fmla="*/ 56 w 56"/>
                <a:gd name="T15" fmla="*/ 28 h 57"/>
                <a:gd name="T16" fmla="*/ 56 w 56"/>
                <a:gd name="T17"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7">
                  <a:moveTo>
                    <a:pt x="56" y="29"/>
                  </a:moveTo>
                  <a:cubicBezTo>
                    <a:pt x="56" y="44"/>
                    <a:pt x="44" y="57"/>
                    <a:pt x="28" y="57"/>
                  </a:cubicBezTo>
                  <a:cubicBezTo>
                    <a:pt x="27" y="57"/>
                    <a:pt x="27" y="57"/>
                    <a:pt x="27" y="57"/>
                  </a:cubicBezTo>
                  <a:cubicBezTo>
                    <a:pt x="12" y="57"/>
                    <a:pt x="0" y="44"/>
                    <a:pt x="0" y="29"/>
                  </a:cubicBezTo>
                  <a:cubicBezTo>
                    <a:pt x="0" y="28"/>
                    <a:pt x="0" y="28"/>
                    <a:pt x="0" y="28"/>
                  </a:cubicBezTo>
                  <a:cubicBezTo>
                    <a:pt x="0" y="13"/>
                    <a:pt x="12" y="0"/>
                    <a:pt x="27" y="0"/>
                  </a:cubicBezTo>
                  <a:cubicBezTo>
                    <a:pt x="28" y="0"/>
                    <a:pt x="28" y="0"/>
                    <a:pt x="28" y="0"/>
                  </a:cubicBezTo>
                  <a:cubicBezTo>
                    <a:pt x="44" y="0"/>
                    <a:pt x="56" y="13"/>
                    <a:pt x="56" y="28"/>
                  </a:cubicBezTo>
                  <a:lnTo>
                    <a:pt x="56" y="29"/>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09" name="Freeform 43"/>
            <p:cNvSpPr>
              <a:spLocks/>
            </p:cNvSpPr>
            <p:nvPr/>
          </p:nvSpPr>
          <p:spPr bwMode="auto">
            <a:xfrm>
              <a:off x="6062620" y="5514180"/>
              <a:ext cx="71417" cy="72194"/>
            </a:xfrm>
            <a:custGeom>
              <a:avLst/>
              <a:gdLst>
                <a:gd name="T0" fmla="*/ 56 w 56"/>
                <a:gd name="T1" fmla="*/ 29 h 57"/>
                <a:gd name="T2" fmla="*/ 29 w 56"/>
                <a:gd name="T3" fmla="*/ 57 h 57"/>
                <a:gd name="T4" fmla="*/ 28 w 56"/>
                <a:gd name="T5" fmla="*/ 57 h 57"/>
                <a:gd name="T6" fmla="*/ 0 w 56"/>
                <a:gd name="T7" fmla="*/ 29 h 57"/>
                <a:gd name="T8" fmla="*/ 0 w 56"/>
                <a:gd name="T9" fmla="*/ 28 h 57"/>
                <a:gd name="T10" fmla="*/ 28 w 56"/>
                <a:gd name="T11" fmla="*/ 0 h 57"/>
                <a:gd name="T12" fmla="*/ 29 w 56"/>
                <a:gd name="T13" fmla="*/ 0 h 57"/>
                <a:gd name="T14" fmla="*/ 56 w 56"/>
                <a:gd name="T15" fmla="*/ 28 h 57"/>
                <a:gd name="T16" fmla="*/ 56 w 56"/>
                <a:gd name="T17"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7">
                  <a:moveTo>
                    <a:pt x="56" y="29"/>
                  </a:moveTo>
                  <a:cubicBezTo>
                    <a:pt x="56" y="44"/>
                    <a:pt x="44" y="57"/>
                    <a:pt x="29" y="57"/>
                  </a:cubicBezTo>
                  <a:cubicBezTo>
                    <a:pt x="28" y="57"/>
                    <a:pt x="28" y="57"/>
                    <a:pt x="28" y="57"/>
                  </a:cubicBezTo>
                  <a:cubicBezTo>
                    <a:pt x="13" y="57"/>
                    <a:pt x="0" y="44"/>
                    <a:pt x="0" y="29"/>
                  </a:cubicBezTo>
                  <a:cubicBezTo>
                    <a:pt x="0" y="28"/>
                    <a:pt x="0" y="28"/>
                    <a:pt x="0" y="28"/>
                  </a:cubicBezTo>
                  <a:cubicBezTo>
                    <a:pt x="0" y="13"/>
                    <a:pt x="13" y="0"/>
                    <a:pt x="28" y="0"/>
                  </a:cubicBezTo>
                  <a:cubicBezTo>
                    <a:pt x="29" y="0"/>
                    <a:pt x="29" y="0"/>
                    <a:pt x="29" y="0"/>
                  </a:cubicBezTo>
                  <a:cubicBezTo>
                    <a:pt x="44" y="0"/>
                    <a:pt x="56" y="13"/>
                    <a:pt x="56" y="28"/>
                  </a:cubicBezTo>
                  <a:lnTo>
                    <a:pt x="56" y="29"/>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0" name="Freeform 44"/>
            <p:cNvSpPr>
              <a:spLocks/>
            </p:cNvSpPr>
            <p:nvPr/>
          </p:nvSpPr>
          <p:spPr bwMode="auto">
            <a:xfrm>
              <a:off x="5576670" y="5179886"/>
              <a:ext cx="665269" cy="93153"/>
            </a:xfrm>
            <a:custGeom>
              <a:avLst/>
              <a:gdLst>
                <a:gd name="T0" fmla="*/ 524 w 524"/>
                <a:gd name="T1" fmla="*/ 45 h 73"/>
                <a:gd name="T2" fmla="*/ 497 w 524"/>
                <a:gd name="T3" fmla="*/ 73 h 73"/>
                <a:gd name="T4" fmla="*/ 28 w 524"/>
                <a:gd name="T5" fmla="*/ 73 h 73"/>
                <a:gd name="T6" fmla="*/ 0 w 524"/>
                <a:gd name="T7" fmla="*/ 45 h 73"/>
                <a:gd name="T8" fmla="*/ 0 w 524"/>
                <a:gd name="T9" fmla="*/ 27 h 73"/>
                <a:gd name="T10" fmla="*/ 28 w 524"/>
                <a:gd name="T11" fmla="*/ 0 h 73"/>
                <a:gd name="T12" fmla="*/ 497 w 524"/>
                <a:gd name="T13" fmla="*/ 0 h 73"/>
                <a:gd name="T14" fmla="*/ 524 w 524"/>
                <a:gd name="T15" fmla="*/ 27 h 73"/>
                <a:gd name="T16" fmla="*/ 524 w 524"/>
                <a:gd name="T17" fmla="*/ 4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73">
                  <a:moveTo>
                    <a:pt x="524" y="45"/>
                  </a:moveTo>
                  <a:cubicBezTo>
                    <a:pt x="524" y="61"/>
                    <a:pt x="512" y="73"/>
                    <a:pt x="497" y="73"/>
                  </a:cubicBezTo>
                  <a:cubicBezTo>
                    <a:pt x="28" y="73"/>
                    <a:pt x="28" y="73"/>
                    <a:pt x="28" y="73"/>
                  </a:cubicBezTo>
                  <a:cubicBezTo>
                    <a:pt x="12" y="73"/>
                    <a:pt x="0" y="61"/>
                    <a:pt x="0" y="45"/>
                  </a:cubicBezTo>
                  <a:cubicBezTo>
                    <a:pt x="0" y="27"/>
                    <a:pt x="0" y="27"/>
                    <a:pt x="0" y="27"/>
                  </a:cubicBezTo>
                  <a:cubicBezTo>
                    <a:pt x="0" y="12"/>
                    <a:pt x="12" y="0"/>
                    <a:pt x="28" y="0"/>
                  </a:cubicBezTo>
                  <a:cubicBezTo>
                    <a:pt x="497" y="0"/>
                    <a:pt x="497" y="0"/>
                    <a:pt x="497" y="0"/>
                  </a:cubicBezTo>
                  <a:cubicBezTo>
                    <a:pt x="512" y="0"/>
                    <a:pt x="524" y="12"/>
                    <a:pt x="524" y="27"/>
                  </a:cubicBezTo>
                  <a:lnTo>
                    <a:pt x="524" y="45"/>
                  </a:ln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1" name="Oval 45"/>
            <p:cNvSpPr>
              <a:spLocks noChangeArrowheads="1"/>
            </p:cNvSpPr>
            <p:nvPr/>
          </p:nvSpPr>
          <p:spPr bwMode="auto">
            <a:xfrm>
              <a:off x="6128603" y="3612665"/>
              <a:ext cx="111784" cy="111008"/>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2" name="Oval 46"/>
            <p:cNvSpPr>
              <a:spLocks noChangeArrowheads="1"/>
            </p:cNvSpPr>
            <p:nvPr/>
          </p:nvSpPr>
          <p:spPr bwMode="auto">
            <a:xfrm>
              <a:off x="5325933" y="3617323"/>
              <a:ext cx="111784" cy="111784"/>
            </a:xfrm>
            <a:prstGeom prst="ellipse">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nvGrpSpPr>
          <p:cNvPr id="113" name="Group 112"/>
          <p:cNvGrpSpPr/>
          <p:nvPr/>
        </p:nvGrpSpPr>
        <p:grpSpPr>
          <a:xfrm>
            <a:off x="8058606" y="638163"/>
            <a:ext cx="1989798" cy="1115280"/>
            <a:chOff x="4820577" y="2112898"/>
            <a:chExt cx="2401801" cy="1346207"/>
          </a:xfrm>
        </p:grpSpPr>
        <p:sp>
          <p:nvSpPr>
            <p:cNvPr id="114" name="Freeform 107"/>
            <p:cNvSpPr>
              <a:spLocks noEditPoints="1"/>
            </p:cNvSpPr>
            <p:nvPr/>
          </p:nvSpPr>
          <p:spPr bwMode="auto">
            <a:xfrm>
              <a:off x="4820577" y="2112898"/>
              <a:ext cx="2401801" cy="805776"/>
            </a:xfrm>
            <a:custGeom>
              <a:avLst/>
              <a:gdLst>
                <a:gd name="T0" fmla="*/ 0 w 3094"/>
                <a:gd name="T1" fmla="*/ 557 h 1038"/>
                <a:gd name="T2" fmla="*/ 1538 w 3094"/>
                <a:gd name="T3" fmla="*/ 2 h 1038"/>
                <a:gd name="T4" fmla="*/ 1543 w 3094"/>
                <a:gd name="T5" fmla="*/ 0 h 1038"/>
                <a:gd name="T6" fmla="*/ 3094 w 3094"/>
                <a:gd name="T7" fmla="*/ 526 h 1038"/>
                <a:gd name="T8" fmla="*/ 1551 w 3094"/>
                <a:gd name="T9" fmla="*/ 1036 h 1038"/>
                <a:gd name="T10" fmla="*/ 1548 w 3094"/>
                <a:gd name="T11" fmla="*/ 1038 h 1038"/>
                <a:gd name="T12" fmla="*/ 0 w 3094"/>
                <a:gd name="T13" fmla="*/ 557 h 1038"/>
                <a:gd name="T14" fmla="*/ 1543 w 3094"/>
                <a:gd name="T15" fmla="*/ 31 h 1038"/>
                <a:gd name="T16" fmla="*/ 93 w 3094"/>
                <a:gd name="T17" fmla="*/ 554 h 1038"/>
                <a:gd name="T18" fmla="*/ 1546 w 3094"/>
                <a:gd name="T19" fmla="*/ 1005 h 1038"/>
                <a:gd name="T20" fmla="*/ 3001 w 3094"/>
                <a:gd name="T21" fmla="*/ 526 h 1038"/>
                <a:gd name="T22" fmla="*/ 1543 w 3094"/>
                <a:gd name="T23" fmla="*/ 31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94" h="1038">
                  <a:moveTo>
                    <a:pt x="0" y="557"/>
                  </a:moveTo>
                  <a:lnTo>
                    <a:pt x="1538" y="2"/>
                  </a:lnTo>
                  <a:lnTo>
                    <a:pt x="1543" y="0"/>
                  </a:lnTo>
                  <a:lnTo>
                    <a:pt x="3094" y="526"/>
                  </a:lnTo>
                  <a:lnTo>
                    <a:pt x="1551" y="1036"/>
                  </a:lnTo>
                  <a:lnTo>
                    <a:pt x="1548" y="1038"/>
                  </a:lnTo>
                  <a:lnTo>
                    <a:pt x="0" y="557"/>
                  </a:lnTo>
                  <a:close/>
                  <a:moveTo>
                    <a:pt x="1543" y="31"/>
                  </a:moveTo>
                  <a:lnTo>
                    <a:pt x="93" y="554"/>
                  </a:lnTo>
                  <a:lnTo>
                    <a:pt x="1546" y="1005"/>
                  </a:lnTo>
                  <a:lnTo>
                    <a:pt x="3001" y="526"/>
                  </a:lnTo>
                  <a:lnTo>
                    <a:pt x="1543" y="31"/>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5" name="Freeform 109"/>
            <p:cNvSpPr>
              <a:spLocks noEditPoints="1"/>
            </p:cNvSpPr>
            <p:nvPr/>
          </p:nvSpPr>
          <p:spPr bwMode="auto">
            <a:xfrm>
              <a:off x="5314289" y="2711408"/>
              <a:ext cx="1414377" cy="609377"/>
            </a:xfrm>
            <a:custGeom>
              <a:avLst/>
              <a:gdLst>
                <a:gd name="T0" fmla="*/ 547 w 1115"/>
                <a:gd name="T1" fmla="*/ 471 h 480"/>
                <a:gd name="T2" fmla="*/ 124 w 1115"/>
                <a:gd name="T3" fmla="*/ 269 h 480"/>
                <a:gd name="T4" fmla="*/ 11 w 1115"/>
                <a:gd name="T5" fmla="*/ 280 h 480"/>
                <a:gd name="T6" fmla="*/ 0 w 1115"/>
                <a:gd name="T7" fmla="*/ 283 h 480"/>
                <a:gd name="T8" fmla="*/ 0 w 1115"/>
                <a:gd name="T9" fmla="*/ 35 h 480"/>
                <a:gd name="T10" fmla="*/ 1 w 1115"/>
                <a:gd name="T11" fmla="*/ 25 h 480"/>
                <a:gd name="T12" fmla="*/ 10 w 1115"/>
                <a:gd name="T13" fmla="*/ 25 h 480"/>
                <a:gd name="T14" fmla="*/ 555 w 1115"/>
                <a:gd name="T15" fmla="*/ 199 h 480"/>
                <a:gd name="T16" fmla="*/ 1115 w 1115"/>
                <a:gd name="T17" fmla="*/ 0 h 480"/>
                <a:gd name="T18" fmla="*/ 1115 w 1115"/>
                <a:gd name="T19" fmla="*/ 312 h 480"/>
                <a:gd name="T20" fmla="*/ 1103 w 1115"/>
                <a:gd name="T21" fmla="*/ 307 h 480"/>
                <a:gd name="T22" fmla="*/ 952 w 1115"/>
                <a:gd name="T23" fmla="*/ 278 h 480"/>
                <a:gd name="T24" fmla="*/ 561 w 1115"/>
                <a:gd name="T25" fmla="*/ 471 h 480"/>
                <a:gd name="T26" fmla="*/ 554 w 1115"/>
                <a:gd name="T27" fmla="*/ 480 h 480"/>
                <a:gd name="T28" fmla="*/ 547 w 1115"/>
                <a:gd name="T29" fmla="*/ 471 h 480"/>
                <a:gd name="T30" fmla="*/ 1097 w 1115"/>
                <a:gd name="T31" fmla="*/ 285 h 480"/>
                <a:gd name="T32" fmla="*/ 1097 w 1115"/>
                <a:gd name="T33" fmla="*/ 27 h 480"/>
                <a:gd name="T34" fmla="*/ 558 w 1115"/>
                <a:gd name="T35" fmla="*/ 226 h 480"/>
                <a:gd name="T36" fmla="*/ 554 w 1115"/>
                <a:gd name="T37" fmla="*/ 227 h 480"/>
                <a:gd name="T38" fmla="*/ 551 w 1115"/>
                <a:gd name="T39" fmla="*/ 226 h 480"/>
                <a:gd name="T40" fmla="*/ 18 w 1115"/>
                <a:gd name="T41" fmla="*/ 45 h 480"/>
                <a:gd name="T42" fmla="*/ 18 w 1115"/>
                <a:gd name="T43" fmla="*/ 260 h 480"/>
                <a:gd name="T44" fmla="*/ 124 w 1115"/>
                <a:gd name="T45" fmla="*/ 251 h 480"/>
                <a:gd name="T46" fmla="*/ 555 w 1115"/>
                <a:gd name="T47" fmla="*/ 451 h 480"/>
                <a:gd name="T48" fmla="*/ 952 w 1115"/>
                <a:gd name="T49" fmla="*/ 259 h 480"/>
                <a:gd name="T50" fmla="*/ 1097 w 1115"/>
                <a:gd name="T51" fmla="*/ 285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5" h="480">
                  <a:moveTo>
                    <a:pt x="547" y="471"/>
                  </a:moveTo>
                  <a:cubicBezTo>
                    <a:pt x="419" y="304"/>
                    <a:pt x="246" y="269"/>
                    <a:pt x="124" y="269"/>
                  </a:cubicBezTo>
                  <a:cubicBezTo>
                    <a:pt x="57" y="269"/>
                    <a:pt x="12" y="280"/>
                    <a:pt x="11" y="280"/>
                  </a:cubicBezTo>
                  <a:cubicBezTo>
                    <a:pt x="0" y="283"/>
                    <a:pt x="0" y="283"/>
                    <a:pt x="0" y="283"/>
                  </a:cubicBezTo>
                  <a:cubicBezTo>
                    <a:pt x="0" y="35"/>
                    <a:pt x="0" y="35"/>
                    <a:pt x="0" y="35"/>
                  </a:cubicBezTo>
                  <a:cubicBezTo>
                    <a:pt x="1" y="25"/>
                    <a:pt x="1" y="25"/>
                    <a:pt x="1" y="25"/>
                  </a:cubicBezTo>
                  <a:cubicBezTo>
                    <a:pt x="10" y="25"/>
                    <a:pt x="10" y="25"/>
                    <a:pt x="10" y="25"/>
                  </a:cubicBezTo>
                  <a:cubicBezTo>
                    <a:pt x="34" y="25"/>
                    <a:pt x="461" y="166"/>
                    <a:pt x="555" y="199"/>
                  </a:cubicBezTo>
                  <a:cubicBezTo>
                    <a:pt x="1115" y="0"/>
                    <a:pt x="1115" y="0"/>
                    <a:pt x="1115" y="0"/>
                  </a:cubicBezTo>
                  <a:cubicBezTo>
                    <a:pt x="1115" y="312"/>
                    <a:pt x="1115" y="312"/>
                    <a:pt x="1115" y="312"/>
                  </a:cubicBezTo>
                  <a:cubicBezTo>
                    <a:pt x="1103" y="307"/>
                    <a:pt x="1103" y="307"/>
                    <a:pt x="1103" y="307"/>
                  </a:cubicBezTo>
                  <a:cubicBezTo>
                    <a:pt x="1053" y="287"/>
                    <a:pt x="1002" y="278"/>
                    <a:pt x="952" y="278"/>
                  </a:cubicBezTo>
                  <a:cubicBezTo>
                    <a:pt x="727" y="278"/>
                    <a:pt x="563" y="469"/>
                    <a:pt x="561" y="471"/>
                  </a:cubicBezTo>
                  <a:cubicBezTo>
                    <a:pt x="554" y="480"/>
                    <a:pt x="554" y="480"/>
                    <a:pt x="554" y="480"/>
                  </a:cubicBezTo>
                  <a:lnTo>
                    <a:pt x="547" y="471"/>
                  </a:lnTo>
                  <a:close/>
                  <a:moveTo>
                    <a:pt x="1097" y="285"/>
                  </a:moveTo>
                  <a:cubicBezTo>
                    <a:pt x="1097" y="27"/>
                    <a:pt x="1097" y="27"/>
                    <a:pt x="1097" y="27"/>
                  </a:cubicBezTo>
                  <a:cubicBezTo>
                    <a:pt x="558" y="226"/>
                    <a:pt x="558" y="226"/>
                    <a:pt x="558" y="226"/>
                  </a:cubicBezTo>
                  <a:cubicBezTo>
                    <a:pt x="554" y="227"/>
                    <a:pt x="554" y="227"/>
                    <a:pt x="554" y="227"/>
                  </a:cubicBezTo>
                  <a:cubicBezTo>
                    <a:pt x="551" y="226"/>
                    <a:pt x="551" y="226"/>
                    <a:pt x="551" y="226"/>
                  </a:cubicBezTo>
                  <a:cubicBezTo>
                    <a:pt x="359" y="159"/>
                    <a:pt x="73" y="60"/>
                    <a:pt x="18" y="45"/>
                  </a:cubicBezTo>
                  <a:cubicBezTo>
                    <a:pt x="18" y="260"/>
                    <a:pt x="18" y="260"/>
                    <a:pt x="18" y="260"/>
                  </a:cubicBezTo>
                  <a:cubicBezTo>
                    <a:pt x="36" y="256"/>
                    <a:pt x="74" y="251"/>
                    <a:pt x="124" y="251"/>
                  </a:cubicBezTo>
                  <a:cubicBezTo>
                    <a:pt x="248" y="251"/>
                    <a:pt x="423" y="286"/>
                    <a:pt x="555" y="451"/>
                  </a:cubicBezTo>
                  <a:cubicBezTo>
                    <a:pt x="590" y="413"/>
                    <a:pt x="746" y="259"/>
                    <a:pt x="952" y="259"/>
                  </a:cubicBezTo>
                  <a:cubicBezTo>
                    <a:pt x="1000" y="259"/>
                    <a:pt x="1049" y="268"/>
                    <a:pt x="1097" y="28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nvGrpSpPr>
            <p:cNvPr id="116" name="Group 115"/>
            <p:cNvGrpSpPr/>
            <p:nvPr/>
          </p:nvGrpSpPr>
          <p:grpSpPr>
            <a:xfrm>
              <a:off x="4856285" y="2125318"/>
              <a:ext cx="2330383" cy="1333787"/>
              <a:chOff x="4856285" y="2125318"/>
              <a:chExt cx="2330383" cy="1333787"/>
            </a:xfrm>
          </p:grpSpPr>
          <p:sp>
            <p:nvSpPr>
              <p:cNvPr id="117" name="Freeform 100"/>
              <p:cNvSpPr>
                <a:spLocks/>
              </p:cNvSpPr>
              <p:nvPr/>
            </p:nvSpPr>
            <p:spPr bwMode="auto">
              <a:xfrm>
                <a:off x="6948352" y="3144570"/>
                <a:ext cx="153703" cy="310511"/>
              </a:xfrm>
              <a:custGeom>
                <a:avLst/>
                <a:gdLst>
                  <a:gd name="T0" fmla="*/ 164 w 198"/>
                  <a:gd name="T1" fmla="*/ 0 h 400"/>
                  <a:gd name="T2" fmla="*/ 198 w 198"/>
                  <a:gd name="T3" fmla="*/ 400 h 400"/>
                  <a:gd name="T4" fmla="*/ 0 w 198"/>
                  <a:gd name="T5" fmla="*/ 400 h 400"/>
                  <a:gd name="T6" fmla="*/ 34 w 198"/>
                  <a:gd name="T7" fmla="*/ 0 h 400"/>
                  <a:gd name="T8" fmla="*/ 164 w 198"/>
                  <a:gd name="T9" fmla="*/ 0 h 400"/>
                </a:gdLst>
                <a:ahLst/>
                <a:cxnLst>
                  <a:cxn ang="0">
                    <a:pos x="T0" y="T1"/>
                  </a:cxn>
                  <a:cxn ang="0">
                    <a:pos x="T2" y="T3"/>
                  </a:cxn>
                  <a:cxn ang="0">
                    <a:pos x="T4" y="T5"/>
                  </a:cxn>
                  <a:cxn ang="0">
                    <a:pos x="T6" y="T7"/>
                  </a:cxn>
                  <a:cxn ang="0">
                    <a:pos x="T8" y="T9"/>
                  </a:cxn>
                </a:cxnLst>
                <a:rect l="0" t="0" r="r" b="b"/>
                <a:pathLst>
                  <a:path w="198" h="400">
                    <a:moveTo>
                      <a:pt x="164" y="0"/>
                    </a:moveTo>
                    <a:lnTo>
                      <a:pt x="198" y="400"/>
                    </a:lnTo>
                    <a:lnTo>
                      <a:pt x="0" y="400"/>
                    </a:lnTo>
                    <a:lnTo>
                      <a:pt x="34" y="0"/>
                    </a:lnTo>
                    <a:lnTo>
                      <a:pt x="164"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8" name="Freeform 101"/>
              <p:cNvSpPr>
                <a:spLocks noEditPoints="1"/>
              </p:cNvSpPr>
              <p:nvPr/>
            </p:nvSpPr>
            <p:spPr bwMode="auto">
              <a:xfrm>
                <a:off x="6935931" y="3125306"/>
                <a:ext cx="178544" cy="333799"/>
              </a:xfrm>
              <a:custGeom>
                <a:avLst/>
                <a:gdLst>
                  <a:gd name="T0" fmla="*/ 37 w 230"/>
                  <a:gd name="T1" fmla="*/ 0 h 430"/>
                  <a:gd name="T2" fmla="*/ 193 w 230"/>
                  <a:gd name="T3" fmla="*/ 0 h 430"/>
                  <a:gd name="T4" fmla="*/ 230 w 230"/>
                  <a:gd name="T5" fmla="*/ 430 h 430"/>
                  <a:gd name="T6" fmla="*/ 0 w 230"/>
                  <a:gd name="T7" fmla="*/ 430 h 430"/>
                  <a:gd name="T8" fmla="*/ 37 w 230"/>
                  <a:gd name="T9" fmla="*/ 0 h 430"/>
                  <a:gd name="T10" fmla="*/ 165 w 230"/>
                  <a:gd name="T11" fmla="*/ 29 h 430"/>
                  <a:gd name="T12" fmla="*/ 63 w 230"/>
                  <a:gd name="T13" fmla="*/ 29 h 430"/>
                  <a:gd name="T14" fmla="*/ 32 w 230"/>
                  <a:gd name="T15" fmla="*/ 400 h 430"/>
                  <a:gd name="T16" fmla="*/ 197 w 230"/>
                  <a:gd name="T17" fmla="*/ 400 h 430"/>
                  <a:gd name="T18" fmla="*/ 165 w 230"/>
                  <a:gd name="T19" fmla="*/ 29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 h="430">
                    <a:moveTo>
                      <a:pt x="37" y="0"/>
                    </a:moveTo>
                    <a:lnTo>
                      <a:pt x="193" y="0"/>
                    </a:lnTo>
                    <a:lnTo>
                      <a:pt x="230" y="430"/>
                    </a:lnTo>
                    <a:lnTo>
                      <a:pt x="0" y="430"/>
                    </a:lnTo>
                    <a:lnTo>
                      <a:pt x="37" y="0"/>
                    </a:lnTo>
                    <a:close/>
                    <a:moveTo>
                      <a:pt x="165" y="29"/>
                    </a:moveTo>
                    <a:lnTo>
                      <a:pt x="63" y="29"/>
                    </a:lnTo>
                    <a:lnTo>
                      <a:pt x="32" y="400"/>
                    </a:lnTo>
                    <a:lnTo>
                      <a:pt x="197" y="400"/>
                    </a:lnTo>
                    <a:lnTo>
                      <a:pt x="165" y="2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9" name="Freeform 102"/>
              <p:cNvSpPr>
                <a:spLocks/>
              </p:cNvSpPr>
              <p:nvPr/>
            </p:nvSpPr>
            <p:spPr bwMode="auto">
              <a:xfrm>
                <a:off x="7001915" y="2568573"/>
                <a:ext cx="41919" cy="517000"/>
              </a:xfrm>
              <a:custGeom>
                <a:avLst/>
                <a:gdLst>
                  <a:gd name="T0" fmla="*/ 0 w 54"/>
                  <a:gd name="T1" fmla="*/ 666 h 666"/>
                  <a:gd name="T2" fmla="*/ 54 w 54"/>
                  <a:gd name="T3" fmla="*/ 666 h 666"/>
                  <a:gd name="T4" fmla="*/ 54 w 54"/>
                  <a:gd name="T5" fmla="*/ 0 h 666"/>
                  <a:gd name="T6" fmla="*/ 0 w 54"/>
                  <a:gd name="T7" fmla="*/ 18 h 666"/>
                  <a:gd name="T8" fmla="*/ 0 w 54"/>
                  <a:gd name="T9" fmla="*/ 666 h 666"/>
                </a:gdLst>
                <a:ahLst/>
                <a:cxnLst>
                  <a:cxn ang="0">
                    <a:pos x="T0" y="T1"/>
                  </a:cxn>
                  <a:cxn ang="0">
                    <a:pos x="T2" y="T3"/>
                  </a:cxn>
                  <a:cxn ang="0">
                    <a:pos x="T4" y="T5"/>
                  </a:cxn>
                  <a:cxn ang="0">
                    <a:pos x="T6" y="T7"/>
                  </a:cxn>
                  <a:cxn ang="0">
                    <a:pos x="T8" y="T9"/>
                  </a:cxn>
                </a:cxnLst>
                <a:rect l="0" t="0" r="r" b="b"/>
                <a:pathLst>
                  <a:path w="54" h="666">
                    <a:moveTo>
                      <a:pt x="0" y="666"/>
                    </a:moveTo>
                    <a:lnTo>
                      <a:pt x="54" y="666"/>
                    </a:lnTo>
                    <a:lnTo>
                      <a:pt x="54" y="0"/>
                    </a:lnTo>
                    <a:lnTo>
                      <a:pt x="0" y="18"/>
                    </a:lnTo>
                    <a:lnTo>
                      <a:pt x="0" y="666"/>
                    </a:lnTo>
                    <a:close/>
                  </a:path>
                </a:pathLst>
              </a:custGeom>
              <a:solidFill>
                <a:srgbClr val="343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0" name="Freeform 103"/>
              <p:cNvSpPr>
                <a:spLocks noEditPoints="1"/>
              </p:cNvSpPr>
              <p:nvPr/>
            </p:nvSpPr>
            <p:spPr bwMode="auto">
              <a:xfrm>
                <a:off x="6990271" y="2553047"/>
                <a:ext cx="64431" cy="545723"/>
              </a:xfrm>
              <a:custGeom>
                <a:avLst/>
                <a:gdLst>
                  <a:gd name="T0" fmla="*/ 0 w 83"/>
                  <a:gd name="T1" fmla="*/ 26 h 703"/>
                  <a:gd name="T2" fmla="*/ 83 w 83"/>
                  <a:gd name="T3" fmla="*/ 0 h 703"/>
                  <a:gd name="T4" fmla="*/ 83 w 83"/>
                  <a:gd name="T5" fmla="*/ 703 h 703"/>
                  <a:gd name="T6" fmla="*/ 0 w 83"/>
                  <a:gd name="T7" fmla="*/ 703 h 703"/>
                  <a:gd name="T8" fmla="*/ 0 w 83"/>
                  <a:gd name="T9" fmla="*/ 26 h 703"/>
                  <a:gd name="T10" fmla="*/ 54 w 83"/>
                  <a:gd name="T11" fmla="*/ 41 h 703"/>
                  <a:gd name="T12" fmla="*/ 29 w 83"/>
                  <a:gd name="T13" fmla="*/ 49 h 703"/>
                  <a:gd name="T14" fmla="*/ 29 w 83"/>
                  <a:gd name="T15" fmla="*/ 672 h 703"/>
                  <a:gd name="T16" fmla="*/ 54 w 83"/>
                  <a:gd name="T17" fmla="*/ 672 h 703"/>
                  <a:gd name="T18" fmla="*/ 54 w 83"/>
                  <a:gd name="T19" fmla="*/ 41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703">
                    <a:moveTo>
                      <a:pt x="0" y="26"/>
                    </a:moveTo>
                    <a:lnTo>
                      <a:pt x="83" y="0"/>
                    </a:lnTo>
                    <a:lnTo>
                      <a:pt x="83" y="703"/>
                    </a:lnTo>
                    <a:lnTo>
                      <a:pt x="0" y="703"/>
                    </a:lnTo>
                    <a:lnTo>
                      <a:pt x="0" y="26"/>
                    </a:lnTo>
                    <a:close/>
                    <a:moveTo>
                      <a:pt x="54" y="41"/>
                    </a:moveTo>
                    <a:lnTo>
                      <a:pt x="29" y="49"/>
                    </a:lnTo>
                    <a:lnTo>
                      <a:pt x="29" y="672"/>
                    </a:lnTo>
                    <a:lnTo>
                      <a:pt x="54" y="672"/>
                    </a:lnTo>
                    <a:lnTo>
                      <a:pt x="54" y="41"/>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1" name="Oval 104"/>
              <p:cNvSpPr>
                <a:spLocks noChangeArrowheads="1"/>
              </p:cNvSpPr>
              <p:nvPr/>
            </p:nvSpPr>
            <p:spPr bwMode="auto">
              <a:xfrm>
                <a:off x="6948352" y="3085573"/>
                <a:ext cx="153703" cy="65984"/>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2" name="Freeform 105"/>
              <p:cNvSpPr>
                <a:spLocks noEditPoints="1"/>
              </p:cNvSpPr>
              <p:nvPr/>
            </p:nvSpPr>
            <p:spPr bwMode="auto">
              <a:xfrm>
                <a:off x="6936707" y="3060732"/>
                <a:ext cx="176991" cy="102469"/>
              </a:xfrm>
              <a:custGeom>
                <a:avLst/>
                <a:gdLst>
                  <a:gd name="T0" fmla="*/ 0 w 139"/>
                  <a:gd name="T1" fmla="*/ 46 h 81"/>
                  <a:gd name="T2" fmla="*/ 139 w 139"/>
                  <a:gd name="T3" fmla="*/ 46 h 81"/>
                  <a:gd name="T4" fmla="*/ 69 w 139"/>
                  <a:gd name="T5" fmla="*/ 81 h 81"/>
                  <a:gd name="T6" fmla="*/ 0 w 139"/>
                  <a:gd name="T7" fmla="*/ 46 h 81"/>
                  <a:gd name="T8" fmla="*/ 18 w 139"/>
                  <a:gd name="T9" fmla="*/ 46 h 81"/>
                  <a:gd name="T10" fmla="*/ 69 w 139"/>
                  <a:gd name="T11" fmla="*/ 63 h 81"/>
                  <a:gd name="T12" fmla="*/ 121 w 139"/>
                  <a:gd name="T13" fmla="*/ 46 h 81"/>
                  <a:gd name="T14" fmla="*/ 69 w 139"/>
                  <a:gd name="T15" fmla="*/ 30 h 81"/>
                  <a:gd name="T16" fmla="*/ 18 w 139"/>
                  <a:gd name="T17"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81">
                    <a:moveTo>
                      <a:pt x="0" y="46"/>
                    </a:moveTo>
                    <a:cubicBezTo>
                      <a:pt x="0" y="0"/>
                      <a:pt x="139" y="0"/>
                      <a:pt x="139" y="46"/>
                    </a:cubicBezTo>
                    <a:cubicBezTo>
                      <a:pt x="139" y="69"/>
                      <a:pt x="104" y="81"/>
                      <a:pt x="69" y="81"/>
                    </a:cubicBezTo>
                    <a:cubicBezTo>
                      <a:pt x="35" y="81"/>
                      <a:pt x="0" y="69"/>
                      <a:pt x="0" y="46"/>
                    </a:cubicBezTo>
                    <a:close/>
                    <a:moveTo>
                      <a:pt x="18" y="46"/>
                    </a:moveTo>
                    <a:cubicBezTo>
                      <a:pt x="18" y="51"/>
                      <a:pt x="35" y="63"/>
                      <a:pt x="69" y="63"/>
                    </a:cubicBezTo>
                    <a:cubicBezTo>
                      <a:pt x="103" y="63"/>
                      <a:pt x="121" y="51"/>
                      <a:pt x="121" y="46"/>
                    </a:cubicBezTo>
                    <a:cubicBezTo>
                      <a:pt x="121" y="41"/>
                      <a:pt x="103" y="30"/>
                      <a:pt x="69" y="30"/>
                    </a:cubicBezTo>
                    <a:cubicBezTo>
                      <a:pt x="35" y="30"/>
                      <a:pt x="18" y="41"/>
                      <a:pt x="18" y="4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3" name="Freeform 106"/>
              <p:cNvSpPr>
                <a:spLocks/>
              </p:cNvSpPr>
              <p:nvPr/>
            </p:nvSpPr>
            <p:spPr bwMode="auto">
              <a:xfrm>
                <a:off x="4856285" y="2125318"/>
                <a:ext cx="2330383" cy="780158"/>
              </a:xfrm>
              <a:custGeom>
                <a:avLst/>
                <a:gdLst>
                  <a:gd name="T0" fmla="*/ 3002 w 3002"/>
                  <a:gd name="T1" fmla="*/ 510 h 1005"/>
                  <a:gd name="T2" fmla="*/ 1497 w 3002"/>
                  <a:gd name="T3" fmla="*/ 0 h 1005"/>
                  <a:gd name="T4" fmla="*/ 0 w 3002"/>
                  <a:gd name="T5" fmla="*/ 540 h 1005"/>
                  <a:gd name="T6" fmla="*/ 1500 w 3002"/>
                  <a:gd name="T7" fmla="*/ 1005 h 1005"/>
                  <a:gd name="T8" fmla="*/ 3002 w 3002"/>
                  <a:gd name="T9" fmla="*/ 510 h 1005"/>
                </a:gdLst>
                <a:ahLst/>
                <a:cxnLst>
                  <a:cxn ang="0">
                    <a:pos x="T0" y="T1"/>
                  </a:cxn>
                  <a:cxn ang="0">
                    <a:pos x="T2" y="T3"/>
                  </a:cxn>
                  <a:cxn ang="0">
                    <a:pos x="T4" y="T5"/>
                  </a:cxn>
                  <a:cxn ang="0">
                    <a:pos x="T6" y="T7"/>
                  </a:cxn>
                  <a:cxn ang="0">
                    <a:pos x="T8" y="T9"/>
                  </a:cxn>
                </a:cxnLst>
                <a:rect l="0" t="0" r="r" b="b"/>
                <a:pathLst>
                  <a:path w="3002" h="1005">
                    <a:moveTo>
                      <a:pt x="3002" y="510"/>
                    </a:moveTo>
                    <a:lnTo>
                      <a:pt x="1497" y="0"/>
                    </a:lnTo>
                    <a:lnTo>
                      <a:pt x="0" y="540"/>
                    </a:lnTo>
                    <a:lnTo>
                      <a:pt x="1500" y="1005"/>
                    </a:lnTo>
                    <a:lnTo>
                      <a:pt x="3002" y="51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24" name="Freeform 108"/>
              <p:cNvSpPr>
                <a:spLocks/>
              </p:cNvSpPr>
              <p:nvPr/>
            </p:nvSpPr>
            <p:spPr bwMode="auto">
              <a:xfrm>
                <a:off x="5325933" y="2728486"/>
                <a:ext cx="1391865" cy="572892"/>
              </a:xfrm>
              <a:custGeom>
                <a:avLst/>
                <a:gdLst>
                  <a:gd name="T0" fmla="*/ 1097 w 1097"/>
                  <a:gd name="T1" fmla="*/ 0 h 452"/>
                  <a:gd name="T2" fmla="*/ 545 w 1097"/>
                  <a:gd name="T3" fmla="*/ 205 h 452"/>
                  <a:gd name="T4" fmla="*/ 0 w 1097"/>
                  <a:gd name="T5" fmla="*/ 22 h 452"/>
                  <a:gd name="T6" fmla="*/ 0 w 1097"/>
                  <a:gd name="T7" fmla="*/ 258 h 452"/>
                  <a:gd name="T8" fmla="*/ 545 w 1097"/>
                  <a:gd name="T9" fmla="*/ 452 h 452"/>
                  <a:gd name="T10" fmla="*/ 1097 w 1097"/>
                  <a:gd name="T11" fmla="*/ 285 h 452"/>
                  <a:gd name="T12" fmla="*/ 1097 w 1097"/>
                  <a:gd name="T13" fmla="*/ 0 h 452"/>
                </a:gdLst>
                <a:ahLst/>
                <a:cxnLst>
                  <a:cxn ang="0">
                    <a:pos x="T0" y="T1"/>
                  </a:cxn>
                  <a:cxn ang="0">
                    <a:pos x="T2" y="T3"/>
                  </a:cxn>
                  <a:cxn ang="0">
                    <a:pos x="T4" y="T5"/>
                  </a:cxn>
                  <a:cxn ang="0">
                    <a:pos x="T6" y="T7"/>
                  </a:cxn>
                  <a:cxn ang="0">
                    <a:pos x="T8" y="T9"/>
                  </a:cxn>
                  <a:cxn ang="0">
                    <a:pos x="T10" y="T11"/>
                  </a:cxn>
                  <a:cxn ang="0">
                    <a:pos x="T12" y="T13"/>
                  </a:cxn>
                </a:cxnLst>
                <a:rect l="0" t="0" r="r" b="b"/>
                <a:pathLst>
                  <a:path w="1097" h="452">
                    <a:moveTo>
                      <a:pt x="1097" y="0"/>
                    </a:moveTo>
                    <a:cubicBezTo>
                      <a:pt x="545" y="205"/>
                      <a:pt x="545" y="205"/>
                      <a:pt x="545" y="205"/>
                    </a:cubicBezTo>
                    <a:cubicBezTo>
                      <a:pt x="545" y="205"/>
                      <a:pt x="0" y="13"/>
                      <a:pt x="0" y="22"/>
                    </a:cubicBezTo>
                    <a:cubicBezTo>
                      <a:pt x="0" y="31"/>
                      <a:pt x="0" y="258"/>
                      <a:pt x="0" y="258"/>
                    </a:cubicBezTo>
                    <a:cubicBezTo>
                      <a:pt x="0" y="258"/>
                      <a:pt x="333" y="176"/>
                      <a:pt x="545" y="452"/>
                    </a:cubicBezTo>
                    <a:cubicBezTo>
                      <a:pt x="545" y="452"/>
                      <a:pt x="788" y="164"/>
                      <a:pt x="1097" y="285"/>
                    </a:cubicBezTo>
                    <a:lnTo>
                      <a:pt x="109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grpSp>
    </p:spTree>
    <p:extLst>
      <p:ext uri="{BB962C8B-B14F-4D97-AF65-F5344CB8AC3E}">
        <p14:creationId xmlns:p14="http://schemas.microsoft.com/office/powerpoint/2010/main" val="25072710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14:bounceEnd="50000">
                                          <p:cBhvr additive="base">
                                            <p:cTn id="7" dur="1000" fill="hold"/>
                                            <p:tgtEl>
                                              <p:spTgt spid="5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1000"/>
                                            <p:tgtEl>
                                              <p:spTgt spid="45"/>
                                            </p:tgtEl>
                                          </p:cBhvr>
                                        </p:animEffect>
                                        <p:anim calcmode="lin" valueType="num">
                                          <p:cBhvr>
                                            <p:cTn id="76" dur="1000" fill="hold"/>
                                            <p:tgtEl>
                                              <p:spTgt spid="45"/>
                                            </p:tgtEl>
                                            <p:attrNameLst>
                                              <p:attrName>ppt_x</p:attrName>
                                            </p:attrNameLst>
                                          </p:cBhvr>
                                          <p:tavLst>
                                            <p:tav tm="0">
                                              <p:val>
                                                <p:strVal val="#ppt_x"/>
                                              </p:val>
                                            </p:tav>
                                            <p:tav tm="100000">
                                              <p:val>
                                                <p:strVal val="#ppt_x"/>
                                              </p:val>
                                            </p:tav>
                                          </p:tavLst>
                                        </p:anim>
                                        <p:anim calcmode="lin" valueType="num">
                                          <p:cBhvr>
                                            <p:cTn id="77" dur="1000" fill="hold"/>
                                            <p:tgtEl>
                                              <p:spTgt spid="4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1000" fill="hold"/>
                                            <p:tgtEl>
                                              <p:spTgt spid="4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1000"/>
                                            <p:tgtEl>
                                              <p:spTgt spid="48"/>
                                            </p:tgtEl>
                                          </p:cBhvr>
                                        </p:animEffect>
                                        <p:anim calcmode="lin" valueType="num">
                                          <p:cBhvr>
                                            <p:cTn id="91" dur="1000" fill="hold"/>
                                            <p:tgtEl>
                                              <p:spTgt spid="48"/>
                                            </p:tgtEl>
                                            <p:attrNameLst>
                                              <p:attrName>ppt_x</p:attrName>
                                            </p:attrNameLst>
                                          </p:cBhvr>
                                          <p:tavLst>
                                            <p:tav tm="0">
                                              <p:val>
                                                <p:strVal val="#ppt_x"/>
                                              </p:val>
                                            </p:tav>
                                            <p:tav tm="100000">
                                              <p:val>
                                                <p:strVal val="#ppt_x"/>
                                              </p:val>
                                            </p:tav>
                                          </p:tavLst>
                                        </p:anim>
                                        <p:anim calcmode="lin" valueType="num">
                                          <p:cBhvr>
                                            <p:cTn id="92" dur="1000" fill="hold"/>
                                            <p:tgtEl>
                                              <p:spTgt spid="4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1000"/>
                                            <p:tgtEl>
                                              <p:spTgt spid="49"/>
                                            </p:tgtEl>
                                          </p:cBhvr>
                                        </p:animEffect>
                                        <p:anim calcmode="lin" valueType="num">
                                          <p:cBhvr>
                                            <p:cTn id="96" dur="1000" fill="hold"/>
                                            <p:tgtEl>
                                              <p:spTgt spid="49"/>
                                            </p:tgtEl>
                                            <p:attrNameLst>
                                              <p:attrName>ppt_x</p:attrName>
                                            </p:attrNameLst>
                                          </p:cBhvr>
                                          <p:tavLst>
                                            <p:tav tm="0">
                                              <p:val>
                                                <p:strVal val="#ppt_x"/>
                                              </p:val>
                                            </p:tav>
                                            <p:tav tm="100000">
                                              <p:val>
                                                <p:strVal val="#ppt_x"/>
                                              </p:val>
                                            </p:tav>
                                          </p:tavLst>
                                        </p:anim>
                                        <p:anim calcmode="lin" valueType="num">
                                          <p:cBhvr>
                                            <p:cTn id="97" dur="1000" fill="hold"/>
                                            <p:tgtEl>
                                              <p:spTgt spid="4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anim calcmode="lin" valueType="num">
                                          <p:cBhvr>
                                            <p:cTn id="101" dur="1000" fill="hold"/>
                                            <p:tgtEl>
                                              <p:spTgt spid="50"/>
                                            </p:tgtEl>
                                            <p:attrNameLst>
                                              <p:attrName>ppt_x</p:attrName>
                                            </p:attrNameLst>
                                          </p:cBhvr>
                                          <p:tavLst>
                                            <p:tav tm="0">
                                              <p:val>
                                                <p:strVal val="#ppt_x"/>
                                              </p:val>
                                            </p:tav>
                                            <p:tav tm="100000">
                                              <p:val>
                                                <p:strVal val="#ppt_x"/>
                                              </p:val>
                                            </p:tav>
                                          </p:tavLst>
                                        </p:anim>
                                        <p:anim calcmode="lin" valueType="num">
                                          <p:cBhvr>
                                            <p:cTn id="102" dur="1000" fill="hold"/>
                                            <p:tgtEl>
                                              <p:spTgt spid="50"/>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1000"/>
                                            <p:tgtEl>
                                              <p:spTgt spid="51"/>
                                            </p:tgtEl>
                                          </p:cBhvr>
                                        </p:animEffect>
                                        <p:anim calcmode="lin" valueType="num">
                                          <p:cBhvr>
                                            <p:cTn id="106" dur="1000" fill="hold"/>
                                            <p:tgtEl>
                                              <p:spTgt spid="51"/>
                                            </p:tgtEl>
                                            <p:attrNameLst>
                                              <p:attrName>ppt_x</p:attrName>
                                            </p:attrNameLst>
                                          </p:cBhvr>
                                          <p:tavLst>
                                            <p:tav tm="0">
                                              <p:val>
                                                <p:strVal val="#ppt_x"/>
                                              </p:val>
                                            </p:tav>
                                            <p:tav tm="100000">
                                              <p:val>
                                                <p:strVal val="#ppt_x"/>
                                              </p:val>
                                            </p:tav>
                                          </p:tavLst>
                                        </p:anim>
                                        <p:anim calcmode="lin" valueType="num">
                                          <p:cBhvr>
                                            <p:cTn id="107" dur="1000" fill="hold"/>
                                            <p:tgtEl>
                                              <p:spTgt spid="5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1000"/>
                                            <p:tgtEl>
                                              <p:spTgt spid="60"/>
                                            </p:tgtEl>
                                          </p:cBhvr>
                                        </p:animEffect>
                                        <p:anim calcmode="lin" valueType="num">
                                          <p:cBhvr>
                                            <p:cTn id="111" dur="1000" fill="hold"/>
                                            <p:tgtEl>
                                              <p:spTgt spid="60"/>
                                            </p:tgtEl>
                                            <p:attrNameLst>
                                              <p:attrName>ppt_x</p:attrName>
                                            </p:attrNameLst>
                                          </p:cBhvr>
                                          <p:tavLst>
                                            <p:tav tm="0">
                                              <p:val>
                                                <p:strVal val="#ppt_x"/>
                                              </p:val>
                                            </p:tav>
                                            <p:tav tm="100000">
                                              <p:val>
                                                <p:strVal val="#ppt_x"/>
                                              </p:val>
                                            </p:tav>
                                          </p:tavLst>
                                        </p:anim>
                                        <p:anim calcmode="lin" valueType="num">
                                          <p:cBhvr>
                                            <p:cTn id="112" dur="1000" fill="hold"/>
                                            <p:tgtEl>
                                              <p:spTgt spid="6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fade">
                                          <p:cBhvr>
                                            <p:cTn id="115" dur="1000"/>
                                            <p:tgtEl>
                                              <p:spTgt spid="61"/>
                                            </p:tgtEl>
                                          </p:cBhvr>
                                        </p:animEffect>
                                        <p:anim calcmode="lin" valueType="num">
                                          <p:cBhvr>
                                            <p:cTn id="116" dur="1000" fill="hold"/>
                                            <p:tgtEl>
                                              <p:spTgt spid="61"/>
                                            </p:tgtEl>
                                            <p:attrNameLst>
                                              <p:attrName>ppt_x</p:attrName>
                                            </p:attrNameLst>
                                          </p:cBhvr>
                                          <p:tavLst>
                                            <p:tav tm="0">
                                              <p:val>
                                                <p:strVal val="#ppt_x"/>
                                              </p:val>
                                            </p:tav>
                                            <p:tav tm="100000">
                                              <p:val>
                                                <p:strVal val="#ppt_x"/>
                                              </p:val>
                                            </p:tav>
                                          </p:tavLst>
                                        </p:anim>
                                        <p:anim calcmode="lin" valueType="num">
                                          <p:cBhvr>
                                            <p:cTn id="117" dur="1000" fill="hold"/>
                                            <p:tgtEl>
                                              <p:spTgt spid="6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fade">
                                          <p:cBhvr>
                                            <p:cTn id="120" dur="1000"/>
                                            <p:tgtEl>
                                              <p:spTgt spid="62"/>
                                            </p:tgtEl>
                                          </p:cBhvr>
                                        </p:animEffect>
                                        <p:anim calcmode="lin" valueType="num">
                                          <p:cBhvr>
                                            <p:cTn id="121" dur="1000" fill="hold"/>
                                            <p:tgtEl>
                                              <p:spTgt spid="62"/>
                                            </p:tgtEl>
                                            <p:attrNameLst>
                                              <p:attrName>ppt_x</p:attrName>
                                            </p:attrNameLst>
                                          </p:cBhvr>
                                          <p:tavLst>
                                            <p:tav tm="0">
                                              <p:val>
                                                <p:strVal val="#ppt_x"/>
                                              </p:val>
                                            </p:tav>
                                            <p:tav tm="100000">
                                              <p:val>
                                                <p:strVal val="#ppt_x"/>
                                              </p:val>
                                            </p:tav>
                                          </p:tavLst>
                                        </p:anim>
                                        <p:anim calcmode="lin" valueType="num">
                                          <p:cBhvr>
                                            <p:cTn id="122" dur="1000" fill="hold"/>
                                            <p:tgtEl>
                                              <p:spTgt spid="6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3"/>
                                            </p:tgtEl>
                                            <p:attrNameLst>
                                              <p:attrName>style.visibility</p:attrName>
                                            </p:attrNameLst>
                                          </p:cBhvr>
                                          <p:to>
                                            <p:strVal val="visible"/>
                                          </p:to>
                                        </p:set>
                                        <p:animEffect transition="in" filter="fade">
                                          <p:cBhvr>
                                            <p:cTn id="125" dur="1000"/>
                                            <p:tgtEl>
                                              <p:spTgt spid="63"/>
                                            </p:tgtEl>
                                          </p:cBhvr>
                                        </p:animEffect>
                                        <p:anim calcmode="lin" valueType="num">
                                          <p:cBhvr>
                                            <p:cTn id="126" dur="1000" fill="hold"/>
                                            <p:tgtEl>
                                              <p:spTgt spid="63"/>
                                            </p:tgtEl>
                                            <p:attrNameLst>
                                              <p:attrName>ppt_x</p:attrName>
                                            </p:attrNameLst>
                                          </p:cBhvr>
                                          <p:tavLst>
                                            <p:tav tm="0">
                                              <p:val>
                                                <p:strVal val="#ppt_x"/>
                                              </p:val>
                                            </p:tav>
                                            <p:tav tm="100000">
                                              <p:val>
                                                <p:strVal val="#ppt_x"/>
                                              </p:val>
                                            </p:tav>
                                          </p:tavLst>
                                        </p:anim>
                                        <p:anim calcmode="lin" valueType="num">
                                          <p:cBhvr>
                                            <p:cTn id="127" dur="1000" fill="hold"/>
                                            <p:tgtEl>
                                              <p:spTgt spid="6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64"/>
                                            </p:tgtEl>
                                            <p:attrNameLst>
                                              <p:attrName>style.visibility</p:attrName>
                                            </p:attrNameLst>
                                          </p:cBhvr>
                                          <p:to>
                                            <p:strVal val="visible"/>
                                          </p:to>
                                        </p:set>
                                        <p:animEffect transition="in" filter="fade">
                                          <p:cBhvr>
                                            <p:cTn id="130" dur="1000"/>
                                            <p:tgtEl>
                                              <p:spTgt spid="64"/>
                                            </p:tgtEl>
                                          </p:cBhvr>
                                        </p:animEffect>
                                        <p:anim calcmode="lin" valueType="num">
                                          <p:cBhvr>
                                            <p:cTn id="131" dur="1000" fill="hold"/>
                                            <p:tgtEl>
                                              <p:spTgt spid="64"/>
                                            </p:tgtEl>
                                            <p:attrNameLst>
                                              <p:attrName>ppt_x</p:attrName>
                                            </p:attrNameLst>
                                          </p:cBhvr>
                                          <p:tavLst>
                                            <p:tav tm="0">
                                              <p:val>
                                                <p:strVal val="#ppt_x"/>
                                              </p:val>
                                            </p:tav>
                                            <p:tav tm="100000">
                                              <p:val>
                                                <p:strVal val="#ppt_x"/>
                                              </p:val>
                                            </p:tav>
                                          </p:tavLst>
                                        </p:anim>
                                        <p:anim calcmode="lin" valueType="num">
                                          <p:cBhvr>
                                            <p:cTn id="132" dur="1000" fill="hold"/>
                                            <p:tgtEl>
                                              <p:spTgt spid="6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fade">
                                          <p:cBhvr>
                                            <p:cTn id="135" dur="1000"/>
                                            <p:tgtEl>
                                              <p:spTgt spid="65"/>
                                            </p:tgtEl>
                                          </p:cBhvr>
                                        </p:animEffect>
                                        <p:anim calcmode="lin" valueType="num">
                                          <p:cBhvr>
                                            <p:cTn id="136" dur="1000" fill="hold"/>
                                            <p:tgtEl>
                                              <p:spTgt spid="65"/>
                                            </p:tgtEl>
                                            <p:attrNameLst>
                                              <p:attrName>ppt_x</p:attrName>
                                            </p:attrNameLst>
                                          </p:cBhvr>
                                          <p:tavLst>
                                            <p:tav tm="0">
                                              <p:val>
                                                <p:strVal val="#ppt_x"/>
                                              </p:val>
                                            </p:tav>
                                            <p:tav tm="100000">
                                              <p:val>
                                                <p:strVal val="#ppt_x"/>
                                              </p:val>
                                            </p:tav>
                                          </p:tavLst>
                                        </p:anim>
                                        <p:anim calcmode="lin" valueType="num">
                                          <p:cBhvr>
                                            <p:cTn id="137" dur="1000" fill="hold"/>
                                            <p:tgtEl>
                                              <p:spTgt spid="6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6"/>
                                            </p:tgtEl>
                                            <p:attrNameLst>
                                              <p:attrName>style.visibility</p:attrName>
                                            </p:attrNameLst>
                                          </p:cBhvr>
                                          <p:to>
                                            <p:strVal val="visible"/>
                                          </p:to>
                                        </p:set>
                                        <p:animEffect transition="in" filter="fade">
                                          <p:cBhvr>
                                            <p:cTn id="140" dur="1000"/>
                                            <p:tgtEl>
                                              <p:spTgt spid="66"/>
                                            </p:tgtEl>
                                          </p:cBhvr>
                                        </p:animEffect>
                                        <p:anim calcmode="lin" valueType="num">
                                          <p:cBhvr>
                                            <p:cTn id="141" dur="1000" fill="hold"/>
                                            <p:tgtEl>
                                              <p:spTgt spid="66"/>
                                            </p:tgtEl>
                                            <p:attrNameLst>
                                              <p:attrName>ppt_x</p:attrName>
                                            </p:attrNameLst>
                                          </p:cBhvr>
                                          <p:tavLst>
                                            <p:tav tm="0">
                                              <p:val>
                                                <p:strVal val="#ppt_x"/>
                                              </p:val>
                                            </p:tav>
                                            <p:tav tm="100000">
                                              <p:val>
                                                <p:strVal val="#ppt_x"/>
                                              </p:val>
                                            </p:tav>
                                          </p:tavLst>
                                        </p:anim>
                                        <p:anim calcmode="lin" valueType="num">
                                          <p:cBhvr>
                                            <p:cTn id="142" dur="1000" fill="hold"/>
                                            <p:tgtEl>
                                              <p:spTgt spid="66"/>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Effect transition="in" filter="fade">
                                          <p:cBhvr>
                                            <p:cTn id="145" dur="1000"/>
                                            <p:tgtEl>
                                              <p:spTgt spid="67"/>
                                            </p:tgtEl>
                                          </p:cBhvr>
                                        </p:animEffect>
                                        <p:anim calcmode="lin" valueType="num">
                                          <p:cBhvr>
                                            <p:cTn id="146" dur="1000" fill="hold"/>
                                            <p:tgtEl>
                                              <p:spTgt spid="67"/>
                                            </p:tgtEl>
                                            <p:attrNameLst>
                                              <p:attrName>ppt_x</p:attrName>
                                            </p:attrNameLst>
                                          </p:cBhvr>
                                          <p:tavLst>
                                            <p:tav tm="0">
                                              <p:val>
                                                <p:strVal val="#ppt_x"/>
                                              </p:val>
                                            </p:tav>
                                            <p:tav tm="100000">
                                              <p:val>
                                                <p:strVal val="#ppt_x"/>
                                              </p:val>
                                            </p:tav>
                                          </p:tavLst>
                                        </p:anim>
                                        <p:anim calcmode="lin" valueType="num">
                                          <p:cBhvr>
                                            <p:cTn id="147" dur="1000" fill="hold"/>
                                            <p:tgtEl>
                                              <p:spTgt spid="6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fade">
                                          <p:cBhvr>
                                            <p:cTn id="150" dur="1000"/>
                                            <p:tgtEl>
                                              <p:spTgt spid="68"/>
                                            </p:tgtEl>
                                          </p:cBhvr>
                                        </p:animEffect>
                                        <p:anim calcmode="lin" valueType="num">
                                          <p:cBhvr>
                                            <p:cTn id="151" dur="1000" fill="hold"/>
                                            <p:tgtEl>
                                              <p:spTgt spid="68"/>
                                            </p:tgtEl>
                                            <p:attrNameLst>
                                              <p:attrName>ppt_x</p:attrName>
                                            </p:attrNameLst>
                                          </p:cBhvr>
                                          <p:tavLst>
                                            <p:tav tm="0">
                                              <p:val>
                                                <p:strVal val="#ppt_x"/>
                                              </p:val>
                                            </p:tav>
                                            <p:tav tm="100000">
                                              <p:val>
                                                <p:strVal val="#ppt_x"/>
                                              </p:val>
                                            </p:tav>
                                          </p:tavLst>
                                        </p:anim>
                                        <p:anim calcmode="lin" valueType="num">
                                          <p:cBhvr>
                                            <p:cTn id="152" dur="1000" fill="hold"/>
                                            <p:tgtEl>
                                              <p:spTgt spid="6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0"/>
                                            <p:tgtEl>
                                              <p:spTgt spid="69"/>
                                            </p:tgtEl>
                                          </p:cBhvr>
                                        </p:animEffect>
                                        <p:anim calcmode="lin" valueType="num">
                                          <p:cBhvr>
                                            <p:cTn id="156" dur="1000" fill="hold"/>
                                            <p:tgtEl>
                                              <p:spTgt spid="69"/>
                                            </p:tgtEl>
                                            <p:attrNameLst>
                                              <p:attrName>ppt_x</p:attrName>
                                            </p:attrNameLst>
                                          </p:cBhvr>
                                          <p:tavLst>
                                            <p:tav tm="0">
                                              <p:val>
                                                <p:strVal val="#ppt_x"/>
                                              </p:val>
                                            </p:tav>
                                            <p:tav tm="100000">
                                              <p:val>
                                                <p:strVal val="#ppt_x"/>
                                              </p:val>
                                            </p:tav>
                                          </p:tavLst>
                                        </p:anim>
                                        <p:anim calcmode="lin" valueType="num">
                                          <p:cBhvr>
                                            <p:cTn id="157" dur="1000" fill="hold"/>
                                            <p:tgtEl>
                                              <p:spTgt spid="69"/>
                                            </p:tgtEl>
                                            <p:attrNameLst>
                                              <p:attrName>ppt_y</p:attrName>
                                            </p:attrNameLst>
                                          </p:cBhvr>
                                          <p:tavLst>
                                            <p:tav tm="0">
                                              <p:val>
                                                <p:strVal val="#ppt_y+.1"/>
                                              </p:val>
                                            </p:tav>
                                            <p:tav tm="100000">
                                              <p:val>
                                                <p:strVal val="#ppt_y"/>
                                              </p:val>
                                            </p:tav>
                                          </p:tavLst>
                                        </p:anim>
                                      </p:childTnLst>
                                    </p:cTn>
                                  </p:par>
                                </p:childTnLst>
                              </p:cTn>
                            </p:par>
                            <p:par>
                              <p:cTn id="158" fill="hold">
                                <p:stCondLst>
                                  <p:cond delay="2000"/>
                                </p:stCondLst>
                                <p:childTnLst>
                                  <p:par>
                                    <p:cTn id="159" presetID="10" presetClass="entr" presetSubtype="0" fill="hold" nodeType="afterEffect">
                                      <p:stCondLst>
                                        <p:cond delay="0"/>
                                      </p:stCondLst>
                                      <p:childTnLst>
                                        <p:set>
                                          <p:cBhvr>
                                            <p:cTn id="160" dur="1" fill="hold">
                                              <p:stCondLst>
                                                <p:cond delay="0"/>
                                              </p:stCondLst>
                                            </p:cTn>
                                            <p:tgtEl>
                                              <p:spTgt spid="71"/>
                                            </p:tgtEl>
                                            <p:attrNameLst>
                                              <p:attrName>style.visibility</p:attrName>
                                            </p:attrNameLst>
                                          </p:cBhvr>
                                          <p:to>
                                            <p:strVal val="visible"/>
                                          </p:to>
                                        </p:set>
                                        <p:animEffect transition="in" filter="fade">
                                          <p:cBhvr>
                                            <p:cTn id="161" dur="500"/>
                                            <p:tgtEl>
                                              <p:spTgt spid="71"/>
                                            </p:tgtEl>
                                          </p:cBhvr>
                                        </p:animEffect>
                                      </p:childTnLst>
                                    </p:cTn>
                                  </p:par>
                                </p:childTnLst>
                              </p:cTn>
                            </p:par>
                            <p:par>
                              <p:cTn id="162" fill="hold">
                                <p:stCondLst>
                                  <p:cond delay="2500"/>
                                </p:stCondLst>
                                <p:childTnLst>
                                  <p:par>
                                    <p:cTn id="163" presetID="10" presetClass="entr" presetSubtype="0" fill="hold" grpId="0" nodeType="afterEffect">
                                      <p:stCondLst>
                                        <p:cond delay="0"/>
                                      </p:stCondLst>
                                      <p:childTnLst>
                                        <p:set>
                                          <p:cBhvr>
                                            <p:cTn id="164" dur="1" fill="hold">
                                              <p:stCondLst>
                                                <p:cond delay="0"/>
                                              </p:stCondLst>
                                            </p:cTn>
                                            <p:tgtEl>
                                              <p:spTgt spid="70"/>
                                            </p:tgtEl>
                                            <p:attrNameLst>
                                              <p:attrName>style.visibility</p:attrName>
                                            </p:attrNameLst>
                                          </p:cBhvr>
                                          <p:to>
                                            <p:strVal val="visible"/>
                                          </p:to>
                                        </p:set>
                                        <p:animEffect transition="in" filter="fade">
                                          <p:cBhvr>
                                            <p:cTn id="165" dur="500"/>
                                            <p:tgtEl>
                                              <p:spTgt spid="70"/>
                                            </p:tgtEl>
                                          </p:cBhvr>
                                        </p:animEffect>
                                      </p:childTnLst>
                                    </p:cTn>
                                  </p:par>
                                  <p:par>
                                    <p:cTn id="166" presetID="47" presetClass="entr" presetSubtype="0" fill="hold" nodeType="withEffect">
                                      <p:stCondLst>
                                        <p:cond delay="0"/>
                                      </p:stCondLst>
                                      <p:childTnLst>
                                        <p:set>
                                          <p:cBhvr>
                                            <p:cTn id="167" dur="1" fill="hold">
                                              <p:stCondLst>
                                                <p:cond delay="0"/>
                                              </p:stCondLst>
                                            </p:cTn>
                                            <p:tgtEl>
                                              <p:spTgt spid="113"/>
                                            </p:tgtEl>
                                            <p:attrNameLst>
                                              <p:attrName>style.visibility</p:attrName>
                                            </p:attrNameLst>
                                          </p:cBhvr>
                                          <p:to>
                                            <p:strVal val="visible"/>
                                          </p:to>
                                        </p:set>
                                        <p:animEffect transition="in" filter="fade">
                                          <p:cBhvr>
                                            <p:cTn id="168" dur="1000"/>
                                            <p:tgtEl>
                                              <p:spTgt spid="113"/>
                                            </p:tgtEl>
                                          </p:cBhvr>
                                        </p:animEffect>
                                        <p:anim calcmode="lin" valueType="num">
                                          <p:cBhvr>
                                            <p:cTn id="169" dur="1000" fill="hold"/>
                                            <p:tgtEl>
                                              <p:spTgt spid="113"/>
                                            </p:tgtEl>
                                            <p:attrNameLst>
                                              <p:attrName>ppt_x</p:attrName>
                                            </p:attrNameLst>
                                          </p:cBhvr>
                                          <p:tavLst>
                                            <p:tav tm="0">
                                              <p:val>
                                                <p:strVal val="#ppt_x"/>
                                              </p:val>
                                            </p:tav>
                                            <p:tav tm="100000">
                                              <p:val>
                                                <p:strVal val="#ppt_x"/>
                                              </p:val>
                                            </p:tav>
                                          </p:tavLst>
                                        </p:anim>
                                        <p:anim calcmode="lin" valueType="num">
                                          <p:cBhvr>
                                            <p:cTn id="170"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44" grpId="0" animBg="1"/>
          <p:bldP spid="45" grpId="0" animBg="1"/>
          <p:bldP spid="46" grpId="0" animBg="1"/>
          <p:bldP spid="47" grpId="0" animBg="1"/>
          <p:bldP spid="48" grpId="0" animBg="1"/>
          <p:bldP spid="49" grpId="0" animBg="1"/>
          <p:bldP spid="50" grpId="0" animBg="1"/>
          <p:bldP spid="51"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0-#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1000"/>
                                            <p:tgtEl>
                                              <p:spTgt spid="45"/>
                                            </p:tgtEl>
                                          </p:cBhvr>
                                        </p:animEffect>
                                        <p:anim calcmode="lin" valueType="num">
                                          <p:cBhvr>
                                            <p:cTn id="76" dur="1000" fill="hold"/>
                                            <p:tgtEl>
                                              <p:spTgt spid="45"/>
                                            </p:tgtEl>
                                            <p:attrNameLst>
                                              <p:attrName>ppt_x</p:attrName>
                                            </p:attrNameLst>
                                          </p:cBhvr>
                                          <p:tavLst>
                                            <p:tav tm="0">
                                              <p:val>
                                                <p:strVal val="#ppt_x"/>
                                              </p:val>
                                            </p:tav>
                                            <p:tav tm="100000">
                                              <p:val>
                                                <p:strVal val="#ppt_x"/>
                                              </p:val>
                                            </p:tav>
                                          </p:tavLst>
                                        </p:anim>
                                        <p:anim calcmode="lin" valueType="num">
                                          <p:cBhvr>
                                            <p:cTn id="77" dur="1000" fill="hold"/>
                                            <p:tgtEl>
                                              <p:spTgt spid="4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1000"/>
                                            <p:tgtEl>
                                              <p:spTgt spid="47"/>
                                            </p:tgtEl>
                                          </p:cBhvr>
                                        </p:animEffect>
                                        <p:anim calcmode="lin" valueType="num">
                                          <p:cBhvr>
                                            <p:cTn id="86" dur="1000" fill="hold"/>
                                            <p:tgtEl>
                                              <p:spTgt spid="47"/>
                                            </p:tgtEl>
                                            <p:attrNameLst>
                                              <p:attrName>ppt_x</p:attrName>
                                            </p:attrNameLst>
                                          </p:cBhvr>
                                          <p:tavLst>
                                            <p:tav tm="0">
                                              <p:val>
                                                <p:strVal val="#ppt_x"/>
                                              </p:val>
                                            </p:tav>
                                            <p:tav tm="100000">
                                              <p:val>
                                                <p:strVal val="#ppt_x"/>
                                              </p:val>
                                            </p:tav>
                                          </p:tavLst>
                                        </p:anim>
                                        <p:anim calcmode="lin" valueType="num">
                                          <p:cBhvr>
                                            <p:cTn id="87" dur="1000" fill="hold"/>
                                            <p:tgtEl>
                                              <p:spTgt spid="4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1000"/>
                                            <p:tgtEl>
                                              <p:spTgt spid="48"/>
                                            </p:tgtEl>
                                          </p:cBhvr>
                                        </p:animEffect>
                                        <p:anim calcmode="lin" valueType="num">
                                          <p:cBhvr>
                                            <p:cTn id="91" dur="1000" fill="hold"/>
                                            <p:tgtEl>
                                              <p:spTgt spid="48"/>
                                            </p:tgtEl>
                                            <p:attrNameLst>
                                              <p:attrName>ppt_x</p:attrName>
                                            </p:attrNameLst>
                                          </p:cBhvr>
                                          <p:tavLst>
                                            <p:tav tm="0">
                                              <p:val>
                                                <p:strVal val="#ppt_x"/>
                                              </p:val>
                                            </p:tav>
                                            <p:tav tm="100000">
                                              <p:val>
                                                <p:strVal val="#ppt_x"/>
                                              </p:val>
                                            </p:tav>
                                          </p:tavLst>
                                        </p:anim>
                                        <p:anim calcmode="lin" valueType="num">
                                          <p:cBhvr>
                                            <p:cTn id="92" dur="1000" fill="hold"/>
                                            <p:tgtEl>
                                              <p:spTgt spid="4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1000"/>
                                            <p:tgtEl>
                                              <p:spTgt spid="49"/>
                                            </p:tgtEl>
                                          </p:cBhvr>
                                        </p:animEffect>
                                        <p:anim calcmode="lin" valueType="num">
                                          <p:cBhvr>
                                            <p:cTn id="96" dur="1000" fill="hold"/>
                                            <p:tgtEl>
                                              <p:spTgt spid="49"/>
                                            </p:tgtEl>
                                            <p:attrNameLst>
                                              <p:attrName>ppt_x</p:attrName>
                                            </p:attrNameLst>
                                          </p:cBhvr>
                                          <p:tavLst>
                                            <p:tav tm="0">
                                              <p:val>
                                                <p:strVal val="#ppt_x"/>
                                              </p:val>
                                            </p:tav>
                                            <p:tav tm="100000">
                                              <p:val>
                                                <p:strVal val="#ppt_x"/>
                                              </p:val>
                                            </p:tav>
                                          </p:tavLst>
                                        </p:anim>
                                        <p:anim calcmode="lin" valueType="num">
                                          <p:cBhvr>
                                            <p:cTn id="97" dur="1000" fill="hold"/>
                                            <p:tgtEl>
                                              <p:spTgt spid="4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anim calcmode="lin" valueType="num">
                                          <p:cBhvr>
                                            <p:cTn id="101" dur="1000" fill="hold"/>
                                            <p:tgtEl>
                                              <p:spTgt spid="50"/>
                                            </p:tgtEl>
                                            <p:attrNameLst>
                                              <p:attrName>ppt_x</p:attrName>
                                            </p:attrNameLst>
                                          </p:cBhvr>
                                          <p:tavLst>
                                            <p:tav tm="0">
                                              <p:val>
                                                <p:strVal val="#ppt_x"/>
                                              </p:val>
                                            </p:tav>
                                            <p:tav tm="100000">
                                              <p:val>
                                                <p:strVal val="#ppt_x"/>
                                              </p:val>
                                            </p:tav>
                                          </p:tavLst>
                                        </p:anim>
                                        <p:anim calcmode="lin" valueType="num">
                                          <p:cBhvr>
                                            <p:cTn id="102" dur="1000" fill="hold"/>
                                            <p:tgtEl>
                                              <p:spTgt spid="50"/>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1000"/>
                                            <p:tgtEl>
                                              <p:spTgt spid="51"/>
                                            </p:tgtEl>
                                          </p:cBhvr>
                                        </p:animEffect>
                                        <p:anim calcmode="lin" valueType="num">
                                          <p:cBhvr>
                                            <p:cTn id="106" dur="1000" fill="hold"/>
                                            <p:tgtEl>
                                              <p:spTgt spid="51"/>
                                            </p:tgtEl>
                                            <p:attrNameLst>
                                              <p:attrName>ppt_x</p:attrName>
                                            </p:attrNameLst>
                                          </p:cBhvr>
                                          <p:tavLst>
                                            <p:tav tm="0">
                                              <p:val>
                                                <p:strVal val="#ppt_x"/>
                                              </p:val>
                                            </p:tav>
                                            <p:tav tm="100000">
                                              <p:val>
                                                <p:strVal val="#ppt_x"/>
                                              </p:val>
                                            </p:tav>
                                          </p:tavLst>
                                        </p:anim>
                                        <p:anim calcmode="lin" valueType="num">
                                          <p:cBhvr>
                                            <p:cTn id="107" dur="1000" fill="hold"/>
                                            <p:tgtEl>
                                              <p:spTgt spid="5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1000"/>
                                            <p:tgtEl>
                                              <p:spTgt spid="60"/>
                                            </p:tgtEl>
                                          </p:cBhvr>
                                        </p:animEffect>
                                        <p:anim calcmode="lin" valueType="num">
                                          <p:cBhvr>
                                            <p:cTn id="111" dur="1000" fill="hold"/>
                                            <p:tgtEl>
                                              <p:spTgt spid="60"/>
                                            </p:tgtEl>
                                            <p:attrNameLst>
                                              <p:attrName>ppt_x</p:attrName>
                                            </p:attrNameLst>
                                          </p:cBhvr>
                                          <p:tavLst>
                                            <p:tav tm="0">
                                              <p:val>
                                                <p:strVal val="#ppt_x"/>
                                              </p:val>
                                            </p:tav>
                                            <p:tav tm="100000">
                                              <p:val>
                                                <p:strVal val="#ppt_x"/>
                                              </p:val>
                                            </p:tav>
                                          </p:tavLst>
                                        </p:anim>
                                        <p:anim calcmode="lin" valueType="num">
                                          <p:cBhvr>
                                            <p:cTn id="112" dur="1000" fill="hold"/>
                                            <p:tgtEl>
                                              <p:spTgt spid="6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fade">
                                          <p:cBhvr>
                                            <p:cTn id="115" dur="1000"/>
                                            <p:tgtEl>
                                              <p:spTgt spid="61"/>
                                            </p:tgtEl>
                                          </p:cBhvr>
                                        </p:animEffect>
                                        <p:anim calcmode="lin" valueType="num">
                                          <p:cBhvr>
                                            <p:cTn id="116" dur="1000" fill="hold"/>
                                            <p:tgtEl>
                                              <p:spTgt spid="61"/>
                                            </p:tgtEl>
                                            <p:attrNameLst>
                                              <p:attrName>ppt_x</p:attrName>
                                            </p:attrNameLst>
                                          </p:cBhvr>
                                          <p:tavLst>
                                            <p:tav tm="0">
                                              <p:val>
                                                <p:strVal val="#ppt_x"/>
                                              </p:val>
                                            </p:tav>
                                            <p:tav tm="100000">
                                              <p:val>
                                                <p:strVal val="#ppt_x"/>
                                              </p:val>
                                            </p:tav>
                                          </p:tavLst>
                                        </p:anim>
                                        <p:anim calcmode="lin" valueType="num">
                                          <p:cBhvr>
                                            <p:cTn id="117" dur="1000" fill="hold"/>
                                            <p:tgtEl>
                                              <p:spTgt spid="61"/>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fade">
                                          <p:cBhvr>
                                            <p:cTn id="120" dur="1000"/>
                                            <p:tgtEl>
                                              <p:spTgt spid="62"/>
                                            </p:tgtEl>
                                          </p:cBhvr>
                                        </p:animEffect>
                                        <p:anim calcmode="lin" valueType="num">
                                          <p:cBhvr>
                                            <p:cTn id="121" dur="1000" fill="hold"/>
                                            <p:tgtEl>
                                              <p:spTgt spid="62"/>
                                            </p:tgtEl>
                                            <p:attrNameLst>
                                              <p:attrName>ppt_x</p:attrName>
                                            </p:attrNameLst>
                                          </p:cBhvr>
                                          <p:tavLst>
                                            <p:tav tm="0">
                                              <p:val>
                                                <p:strVal val="#ppt_x"/>
                                              </p:val>
                                            </p:tav>
                                            <p:tav tm="100000">
                                              <p:val>
                                                <p:strVal val="#ppt_x"/>
                                              </p:val>
                                            </p:tav>
                                          </p:tavLst>
                                        </p:anim>
                                        <p:anim calcmode="lin" valueType="num">
                                          <p:cBhvr>
                                            <p:cTn id="122" dur="1000" fill="hold"/>
                                            <p:tgtEl>
                                              <p:spTgt spid="62"/>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3"/>
                                            </p:tgtEl>
                                            <p:attrNameLst>
                                              <p:attrName>style.visibility</p:attrName>
                                            </p:attrNameLst>
                                          </p:cBhvr>
                                          <p:to>
                                            <p:strVal val="visible"/>
                                          </p:to>
                                        </p:set>
                                        <p:animEffect transition="in" filter="fade">
                                          <p:cBhvr>
                                            <p:cTn id="125" dur="1000"/>
                                            <p:tgtEl>
                                              <p:spTgt spid="63"/>
                                            </p:tgtEl>
                                          </p:cBhvr>
                                        </p:animEffect>
                                        <p:anim calcmode="lin" valueType="num">
                                          <p:cBhvr>
                                            <p:cTn id="126" dur="1000" fill="hold"/>
                                            <p:tgtEl>
                                              <p:spTgt spid="63"/>
                                            </p:tgtEl>
                                            <p:attrNameLst>
                                              <p:attrName>ppt_x</p:attrName>
                                            </p:attrNameLst>
                                          </p:cBhvr>
                                          <p:tavLst>
                                            <p:tav tm="0">
                                              <p:val>
                                                <p:strVal val="#ppt_x"/>
                                              </p:val>
                                            </p:tav>
                                            <p:tav tm="100000">
                                              <p:val>
                                                <p:strVal val="#ppt_x"/>
                                              </p:val>
                                            </p:tav>
                                          </p:tavLst>
                                        </p:anim>
                                        <p:anim calcmode="lin" valueType="num">
                                          <p:cBhvr>
                                            <p:cTn id="127" dur="1000" fill="hold"/>
                                            <p:tgtEl>
                                              <p:spTgt spid="63"/>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64"/>
                                            </p:tgtEl>
                                            <p:attrNameLst>
                                              <p:attrName>style.visibility</p:attrName>
                                            </p:attrNameLst>
                                          </p:cBhvr>
                                          <p:to>
                                            <p:strVal val="visible"/>
                                          </p:to>
                                        </p:set>
                                        <p:animEffect transition="in" filter="fade">
                                          <p:cBhvr>
                                            <p:cTn id="130" dur="1000"/>
                                            <p:tgtEl>
                                              <p:spTgt spid="64"/>
                                            </p:tgtEl>
                                          </p:cBhvr>
                                        </p:animEffect>
                                        <p:anim calcmode="lin" valueType="num">
                                          <p:cBhvr>
                                            <p:cTn id="131" dur="1000" fill="hold"/>
                                            <p:tgtEl>
                                              <p:spTgt spid="64"/>
                                            </p:tgtEl>
                                            <p:attrNameLst>
                                              <p:attrName>ppt_x</p:attrName>
                                            </p:attrNameLst>
                                          </p:cBhvr>
                                          <p:tavLst>
                                            <p:tav tm="0">
                                              <p:val>
                                                <p:strVal val="#ppt_x"/>
                                              </p:val>
                                            </p:tav>
                                            <p:tav tm="100000">
                                              <p:val>
                                                <p:strVal val="#ppt_x"/>
                                              </p:val>
                                            </p:tav>
                                          </p:tavLst>
                                        </p:anim>
                                        <p:anim calcmode="lin" valueType="num">
                                          <p:cBhvr>
                                            <p:cTn id="132" dur="1000" fill="hold"/>
                                            <p:tgtEl>
                                              <p:spTgt spid="64"/>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65"/>
                                            </p:tgtEl>
                                            <p:attrNameLst>
                                              <p:attrName>style.visibility</p:attrName>
                                            </p:attrNameLst>
                                          </p:cBhvr>
                                          <p:to>
                                            <p:strVal val="visible"/>
                                          </p:to>
                                        </p:set>
                                        <p:animEffect transition="in" filter="fade">
                                          <p:cBhvr>
                                            <p:cTn id="135" dur="1000"/>
                                            <p:tgtEl>
                                              <p:spTgt spid="65"/>
                                            </p:tgtEl>
                                          </p:cBhvr>
                                        </p:animEffect>
                                        <p:anim calcmode="lin" valueType="num">
                                          <p:cBhvr>
                                            <p:cTn id="136" dur="1000" fill="hold"/>
                                            <p:tgtEl>
                                              <p:spTgt spid="65"/>
                                            </p:tgtEl>
                                            <p:attrNameLst>
                                              <p:attrName>ppt_x</p:attrName>
                                            </p:attrNameLst>
                                          </p:cBhvr>
                                          <p:tavLst>
                                            <p:tav tm="0">
                                              <p:val>
                                                <p:strVal val="#ppt_x"/>
                                              </p:val>
                                            </p:tav>
                                            <p:tav tm="100000">
                                              <p:val>
                                                <p:strVal val="#ppt_x"/>
                                              </p:val>
                                            </p:tav>
                                          </p:tavLst>
                                        </p:anim>
                                        <p:anim calcmode="lin" valueType="num">
                                          <p:cBhvr>
                                            <p:cTn id="137" dur="1000" fill="hold"/>
                                            <p:tgtEl>
                                              <p:spTgt spid="65"/>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6"/>
                                            </p:tgtEl>
                                            <p:attrNameLst>
                                              <p:attrName>style.visibility</p:attrName>
                                            </p:attrNameLst>
                                          </p:cBhvr>
                                          <p:to>
                                            <p:strVal val="visible"/>
                                          </p:to>
                                        </p:set>
                                        <p:animEffect transition="in" filter="fade">
                                          <p:cBhvr>
                                            <p:cTn id="140" dur="1000"/>
                                            <p:tgtEl>
                                              <p:spTgt spid="66"/>
                                            </p:tgtEl>
                                          </p:cBhvr>
                                        </p:animEffect>
                                        <p:anim calcmode="lin" valueType="num">
                                          <p:cBhvr>
                                            <p:cTn id="141" dur="1000" fill="hold"/>
                                            <p:tgtEl>
                                              <p:spTgt spid="66"/>
                                            </p:tgtEl>
                                            <p:attrNameLst>
                                              <p:attrName>ppt_x</p:attrName>
                                            </p:attrNameLst>
                                          </p:cBhvr>
                                          <p:tavLst>
                                            <p:tav tm="0">
                                              <p:val>
                                                <p:strVal val="#ppt_x"/>
                                              </p:val>
                                            </p:tav>
                                            <p:tav tm="100000">
                                              <p:val>
                                                <p:strVal val="#ppt_x"/>
                                              </p:val>
                                            </p:tav>
                                          </p:tavLst>
                                        </p:anim>
                                        <p:anim calcmode="lin" valueType="num">
                                          <p:cBhvr>
                                            <p:cTn id="142" dur="1000" fill="hold"/>
                                            <p:tgtEl>
                                              <p:spTgt spid="66"/>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Effect transition="in" filter="fade">
                                          <p:cBhvr>
                                            <p:cTn id="145" dur="1000"/>
                                            <p:tgtEl>
                                              <p:spTgt spid="67"/>
                                            </p:tgtEl>
                                          </p:cBhvr>
                                        </p:animEffect>
                                        <p:anim calcmode="lin" valueType="num">
                                          <p:cBhvr>
                                            <p:cTn id="146" dur="1000" fill="hold"/>
                                            <p:tgtEl>
                                              <p:spTgt spid="67"/>
                                            </p:tgtEl>
                                            <p:attrNameLst>
                                              <p:attrName>ppt_x</p:attrName>
                                            </p:attrNameLst>
                                          </p:cBhvr>
                                          <p:tavLst>
                                            <p:tav tm="0">
                                              <p:val>
                                                <p:strVal val="#ppt_x"/>
                                              </p:val>
                                            </p:tav>
                                            <p:tav tm="100000">
                                              <p:val>
                                                <p:strVal val="#ppt_x"/>
                                              </p:val>
                                            </p:tav>
                                          </p:tavLst>
                                        </p:anim>
                                        <p:anim calcmode="lin" valueType="num">
                                          <p:cBhvr>
                                            <p:cTn id="147" dur="1000" fill="hold"/>
                                            <p:tgtEl>
                                              <p:spTgt spid="67"/>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8"/>
                                            </p:tgtEl>
                                            <p:attrNameLst>
                                              <p:attrName>style.visibility</p:attrName>
                                            </p:attrNameLst>
                                          </p:cBhvr>
                                          <p:to>
                                            <p:strVal val="visible"/>
                                          </p:to>
                                        </p:set>
                                        <p:animEffect transition="in" filter="fade">
                                          <p:cBhvr>
                                            <p:cTn id="150" dur="1000"/>
                                            <p:tgtEl>
                                              <p:spTgt spid="68"/>
                                            </p:tgtEl>
                                          </p:cBhvr>
                                        </p:animEffect>
                                        <p:anim calcmode="lin" valueType="num">
                                          <p:cBhvr>
                                            <p:cTn id="151" dur="1000" fill="hold"/>
                                            <p:tgtEl>
                                              <p:spTgt spid="68"/>
                                            </p:tgtEl>
                                            <p:attrNameLst>
                                              <p:attrName>ppt_x</p:attrName>
                                            </p:attrNameLst>
                                          </p:cBhvr>
                                          <p:tavLst>
                                            <p:tav tm="0">
                                              <p:val>
                                                <p:strVal val="#ppt_x"/>
                                              </p:val>
                                            </p:tav>
                                            <p:tav tm="100000">
                                              <p:val>
                                                <p:strVal val="#ppt_x"/>
                                              </p:val>
                                            </p:tav>
                                          </p:tavLst>
                                        </p:anim>
                                        <p:anim calcmode="lin" valueType="num">
                                          <p:cBhvr>
                                            <p:cTn id="152" dur="1000" fill="hold"/>
                                            <p:tgtEl>
                                              <p:spTgt spid="6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69"/>
                                            </p:tgtEl>
                                            <p:attrNameLst>
                                              <p:attrName>style.visibility</p:attrName>
                                            </p:attrNameLst>
                                          </p:cBhvr>
                                          <p:to>
                                            <p:strVal val="visible"/>
                                          </p:to>
                                        </p:set>
                                        <p:animEffect transition="in" filter="fade">
                                          <p:cBhvr>
                                            <p:cTn id="155" dur="1000"/>
                                            <p:tgtEl>
                                              <p:spTgt spid="69"/>
                                            </p:tgtEl>
                                          </p:cBhvr>
                                        </p:animEffect>
                                        <p:anim calcmode="lin" valueType="num">
                                          <p:cBhvr>
                                            <p:cTn id="156" dur="1000" fill="hold"/>
                                            <p:tgtEl>
                                              <p:spTgt spid="69"/>
                                            </p:tgtEl>
                                            <p:attrNameLst>
                                              <p:attrName>ppt_x</p:attrName>
                                            </p:attrNameLst>
                                          </p:cBhvr>
                                          <p:tavLst>
                                            <p:tav tm="0">
                                              <p:val>
                                                <p:strVal val="#ppt_x"/>
                                              </p:val>
                                            </p:tav>
                                            <p:tav tm="100000">
                                              <p:val>
                                                <p:strVal val="#ppt_x"/>
                                              </p:val>
                                            </p:tav>
                                          </p:tavLst>
                                        </p:anim>
                                        <p:anim calcmode="lin" valueType="num">
                                          <p:cBhvr>
                                            <p:cTn id="157" dur="1000" fill="hold"/>
                                            <p:tgtEl>
                                              <p:spTgt spid="69"/>
                                            </p:tgtEl>
                                            <p:attrNameLst>
                                              <p:attrName>ppt_y</p:attrName>
                                            </p:attrNameLst>
                                          </p:cBhvr>
                                          <p:tavLst>
                                            <p:tav tm="0">
                                              <p:val>
                                                <p:strVal val="#ppt_y+.1"/>
                                              </p:val>
                                            </p:tav>
                                            <p:tav tm="100000">
                                              <p:val>
                                                <p:strVal val="#ppt_y"/>
                                              </p:val>
                                            </p:tav>
                                          </p:tavLst>
                                        </p:anim>
                                      </p:childTnLst>
                                    </p:cTn>
                                  </p:par>
                                </p:childTnLst>
                              </p:cTn>
                            </p:par>
                            <p:par>
                              <p:cTn id="158" fill="hold">
                                <p:stCondLst>
                                  <p:cond delay="2000"/>
                                </p:stCondLst>
                                <p:childTnLst>
                                  <p:par>
                                    <p:cTn id="159" presetID="10" presetClass="entr" presetSubtype="0" fill="hold" nodeType="afterEffect">
                                      <p:stCondLst>
                                        <p:cond delay="0"/>
                                      </p:stCondLst>
                                      <p:childTnLst>
                                        <p:set>
                                          <p:cBhvr>
                                            <p:cTn id="160" dur="1" fill="hold">
                                              <p:stCondLst>
                                                <p:cond delay="0"/>
                                              </p:stCondLst>
                                            </p:cTn>
                                            <p:tgtEl>
                                              <p:spTgt spid="71"/>
                                            </p:tgtEl>
                                            <p:attrNameLst>
                                              <p:attrName>style.visibility</p:attrName>
                                            </p:attrNameLst>
                                          </p:cBhvr>
                                          <p:to>
                                            <p:strVal val="visible"/>
                                          </p:to>
                                        </p:set>
                                        <p:animEffect transition="in" filter="fade">
                                          <p:cBhvr>
                                            <p:cTn id="161" dur="500"/>
                                            <p:tgtEl>
                                              <p:spTgt spid="71"/>
                                            </p:tgtEl>
                                          </p:cBhvr>
                                        </p:animEffect>
                                      </p:childTnLst>
                                    </p:cTn>
                                  </p:par>
                                </p:childTnLst>
                              </p:cTn>
                            </p:par>
                            <p:par>
                              <p:cTn id="162" fill="hold">
                                <p:stCondLst>
                                  <p:cond delay="2500"/>
                                </p:stCondLst>
                                <p:childTnLst>
                                  <p:par>
                                    <p:cTn id="163" presetID="10" presetClass="entr" presetSubtype="0" fill="hold" grpId="0" nodeType="afterEffect">
                                      <p:stCondLst>
                                        <p:cond delay="0"/>
                                      </p:stCondLst>
                                      <p:childTnLst>
                                        <p:set>
                                          <p:cBhvr>
                                            <p:cTn id="164" dur="1" fill="hold">
                                              <p:stCondLst>
                                                <p:cond delay="0"/>
                                              </p:stCondLst>
                                            </p:cTn>
                                            <p:tgtEl>
                                              <p:spTgt spid="70"/>
                                            </p:tgtEl>
                                            <p:attrNameLst>
                                              <p:attrName>style.visibility</p:attrName>
                                            </p:attrNameLst>
                                          </p:cBhvr>
                                          <p:to>
                                            <p:strVal val="visible"/>
                                          </p:to>
                                        </p:set>
                                        <p:animEffect transition="in" filter="fade">
                                          <p:cBhvr>
                                            <p:cTn id="165" dur="500"/>
                                            <p:tgtEl>
                                              <p:spTgt spid="70"/>
                                            </p:tgtEl>
                                          </p:cBhvr>
                                        </p:animEffect>
                                      </p:childTnLst>
                                    </p:cTn>
                                  </p:par>
                                  <p:par>
                                    <p:cTn id="166" presetID="47" presetClass="entr" presetSubtype="0" fill="hold" nodeType="withEffect">
                                      <p:stCondLst>
                                        <p:cond delay="0"/>
                                      </p:stCondLst>
                                      <p:childTnLst>
                                        <p:set>
                                          <p:cBhvr>
                                            <p:cTn id="167" dur="1" fill="hold">
                                              <p:stCondLst>
                                                <p:cond delay="0"/>
                                              </p:stCondLst>
                                            </p:cTn>
                                            <p:tgtEl>
                                              <p:spTgt spid="113"/>
                                            </p:tgtEl>
                                            <p:attrNameLst>
                                              <p:attrName>style.visibility</p:attrName>
                                            </p:attrNameLst>
                                          </p:cBhvr>
                                          <p:to>
                                            <p:strVal val="visible"/>
                                          </p:to>
                                        </p:set>
                                        <p:animEffect transition="in" filter="fade">
                                          <p:cBhvr>
                                            <p:cTn id="168" dur="1000"/>
                                            <p:tgtEl>
                                              <p:spTgt spid="113"/>
                                            </p:tgtEl>
                                          </p:cBhvr>
                                        </p:animEffect>
                                        <p:anim calcmode="lin" valueType="num">
                                          <p:cBhvr>
                                            <p:cTn id="169" dur="1000" fill="hold"/>
                                            <p:tgtEl>
                                              <p:spTgt spid="113"/>
                                            </p:tgtEl>
                                            <p:attrNameLst>
                                              <p:attrName>ppt_x</p:attrName>
                                            </p:attrNameLst>
                                          </p:cBhvr>
                                          <p:tavLst>
                                            <p:tav tm="0">
                                              <p:val>
                                                <p:strVal val="#ppt_x"/>
                                              </p:val>
                                            </p:tav>
                                            <p:tav tm="100000">
                                              <p:val>
                                                <p:strVal val="#ppt_x"/>
                                              </p:val>
                                            </p:tav>
                                          </p:tavLst>
                                        </p:anim>
                                        <p:anim calcmode="lin" valueType="num">
                                          <p:cBhvr>
                                            <p:cTn id="170"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44" grpId="0" animBg="1"/>
          <p:bldP spid="45" grpId="0" animBg="1"/>
          <p:bldP spid="46" grpId="0" animBg="1"/>
          <p:bldP spid="47" grpId="0" animBg="1"/>
          <p:bldP spid="48" grpId="0" animBg="1"/>
          <p:bldP spid="49" grpId="0" animBg="1"/>
          <p:bldP spid="50" grpId="0" animBg="1"/>
          <p:bldP spid="51"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74B523-D495-407C-8F9B-A412002B0F97}"/>
              </a:ext>
            </a:extLst>
          </p:cNvPr>
          <p:cNvSpPr>
            <a:spLocks noGrp="1"/>
          </p:cNvSpPr>
          <p:nvPr>
            <p:ph type="sldNum" sz="quarter" idx="12"/>
          </p:nvPr>
        </p:nvSpPr>
        <p:spPr>
          <a:xfrm>
            <a:off x="0" y="6418263"/>
            <a:ext cx="2740025" cy="363537"/>
          </a:xfrm>
          <a:prstGeom prst="rect">
            <a:avLst/>
          </a:prstGeom>
        </p:spPr>
        <p:txBody>
          <a:bodyPr/>
          <a:lstStyle/>
          <a:p>
            <a:pPr>
              <a:defRPr/>
            </a:pPr>
            <a:fld id="{26276386-901D-544C-BAA2-153A3CB7EA4A}" type="slidenum">
              <a:rPr lang="en-US" altLang="en-US" smtClean="0"/>
              <a:pPr>
                <a:defRPr/>
              </a:pPr>
              <a:t>6</a:t>
            </a:fld>
            <a:endParaRPr lang="en-US" altLang="en-US"/>
          </a:p>
        </p:txBody>
      </p:sp>
      <p:sp>
        <p:nvSpPr>
          <p:cNvPr id="4" name="TextBox 3">
            <a:extLst>
              <a:ext uri="{FF2B5EF4-FFF2-40B4-BE49-F238E27FC236}">
                <a16:creationId xmlns:a16="http://schemas.microsoft.com/office/drawing/2014/main" id="{EF1E1C6C-C1EF-48AF-9DEE-8BC783072C1F}"/>
              </a:ext>
            </a:extLst>
          </p:cNvPr>
          <p:cNvSpPr txBox="1"/>
          <p:nvPr/>
        </p:nvSpPr>
        <p:spPr>
          <a:xfrm>
            <a:off x="495071" y="1344927"/>
            <a:ext cx="5236989" cy="2616101"/>
          </a:xfrm>
          <a:prstGeom prst="rect">
            <a:avLst/>
          </a:prstGeom>
          <a:noFill/>
        </p:spPr>
        <p:txBody>
          <a:bodyPr wrap="square" rtlCol="0">
            <a:spAutoFit/>
          </a:bodyPr>
          <a:lstStyle/>
          <a:p>
            <a:endParaRPr lang="en-US" sz="2000" dirty="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a:solidFill>
                  <a:srgbClr val="014679"/>
                </a:solidFill>
                <a:latin typeface="Tahoma" panose="020B0604030504040204" pitchFamily="34" charset="0"/>
                <a:ea typeface="Tahoma" panose="020B0604030504040204" pitchFamily="34" charset="0"/>
                <a:cs typeface="Tahoma" panose="020B0604030504040204" pitchFamily="34" charset="0"/>
              </a:rPr>
              <a:t> Triển khai tối ưu ứng dụng CNTT các công đoạn sản xuất, đặc biệt giao các ứng dụng hướng tới khách hàng và Bưu tá phát.</a:t>
            </a:r>
          </a:p>
          <a:p>
            <a:pPr algn="just"/>
            <a:endParaRPr lang="en-US">
              <a:solidFill>
                <a:srgbClr val="014679"/>
              </a:solidFill>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a:solidFill>
                  <a:srgbClr val="014679"/>
                </a:solidFill>
                <a:latin typeface="Tahoma" panose="020B0604030504040204" pitchFamily="34" charset="0"/>
                <a:ea typeface="Tahoma" panose="020B0604030504040204" pitchFamily="34" charset="0"/>
                <a:cs typeface="Tahoma" panose="020B0604030504040204" pitchFamily="34" charset="0"/>
              </a:rPr>
              <a:t>Triển khai chuyển đổi số ứng dụng biên lai điện tử và ấn chỉ điện tử trong cung cấp dịch vụ tới khách hàng.</a:t>
            </a:r>
          </a:p>
          <a:p>
            <a:r>
              <a:rPr lang="en-US" i="1">
                <a:solidFill>
                  <a:srgbClr val="014679"/>
                </a:solidFill>
                <a:latin typeface="Tahoma" panose="020B0604030504040204" pitchFamily="34" charset="0"/>
                <a:ea typeface="Tahoma" panose="020B0604030504040204" pitchFamily="34" charset="0"/>
                <a:cs typeface="Tahoma" panose="020B0604030504040204" pitchFamily="34" charset="0"/>
              </a:rPr>
              <a:t> </a:t>
            </a:r>
            <a:endParaRPr lang="en-US" i="1" dirty="0">
              <a:solidFill>
                <a:srgbClr val="014679"/>
              </a:solidFill>
              <a:latin typeface="Tahoma" panose="020B0604030504040204" pitchFamily="34" charset="0"/>
              <a:ea typeface="Tahoma" panose="020B0604030504040204" pitchFamily="34" charset="0"/>
              <a:cs typeface="Tahoma" panose="020B0604030504040204" pitchFamily="34" charset="0"/>
            </a:endParaRPr>
          </a:p>
        </p:txBody>
      </p:sp>
      <p:grpSp>
        <p:nvGrpSpPr>
          <p:cNvPr id="34" name="Group 38"/>
          <p:cNvGrpSpPr/>
          <p:nvPr/>
        </p:nvGrpSpPr>
        <p:grpSpPr>
          <a:xfrm>
            <a:off x="2036489" y="4532311"/>
            <a:ext cx="1407072" cy="1351758"/>
            <a:chOff x="5216525" y="3651250"/>
            <a:chExt cx="646113" cy="620713"/>
          </a:xfrm>
          <a:solidFill>
            <a:schemeClr val="accent1"/>
          </a:solidFill>
        </p:grpSpPr>
        <p:sp>
          <p:nvSpPr>
            <p:cNvPr id="35" name="Freeform 27"/>
            <p:cNvSpPr>
              <a:spLocks noEditPoints="1"/>
            </p:cNvSpPr>
            <p:nvPr/>
          </p:nvSpPr>
          <p:spPr bwMode="auto">
            <a:xfrm>
              <a:off x="5297488" y="3651250"/>
              <a:ext cx="144463" cy="146050"/>
            </a:xfrm>
            <a:custGeom>
              <a:avLst/>
              <a:gdLst/>
              <a:ahLst/>
              <a:cxnLst>
                <a:cxn ang="0">
                  <a:pos x="44" y="88"/>
                </a:cxn>
                <a:cxn ang="0">
                  <a:pos x="88" y="44"/>
                </a:cxn>
                <a:cxn ang="0">
                  <a:pos x="44" y="0"/>
                </a:cxn>
                <a:cxn ang="0">
                  <a:pos x="0" y="44"/>
                </a:cxn>
                <a:cxn ang="0">
                  <a:pos x="44" y="88"/>
                </a:cxn>
                <a:cxn ang="0">
                  <a:pos x="44" y="88"/>
                </a:cxn>
                <a:cxn ang="0">
                  <a:pos x="44" y="88"/>
                </a:cxn>
              </a:cxnLst>
              <a:rect l="0" t="0" r="r" b="b"/>
              <a:pathLst>
                <a:path w="88" h="88">
                  <a:moveTo>
                    <a:pt x="44" y="88"/>
                  </a:moveTo>
                  <a:cubicBezTo>
                    <a:pt x="68" y="88"/>
                    <a:pt x="88" y="68"/>
                    <a:pt x="88" y="44"/>
                  </a:cubicBezTo>
                  <a:cubicBezTo>
                    <a:pt x="88" y="20"/>
                    <a:pt x="68" y="0"/>
                    <a:pt x="44" y="0"/>
                  </a:cubicBezTo>
                  <a:cubicBezTo>
                    <a:pt x="20" y="0"/>
                    <a:pt x="0" y="20"/>
                    <a:pt x="0" y="44"/>
                  </a:cubicBezTo>
                  <a:cubicBezTo>
                    <a:pt x="0" y="68"/>
                    <a:pt x="20" y="88"/>
                    <a:pt x="44" y="88"/>
                  </a:cubicBezTo>
                  <a:close/>
                  <a:moveTo>
                    <a:pt x="44" y="88"/>
                  </a:moveTo>
                  <a:cubicBezTo>
                    <a:pt x="44" y="88"/>
                    <a:pt x="44" y="88"/>
                    <a:pt x="44" y="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8"/>
            <p:cNvSpPr>
              <a:spLocks noEditPoints="1"/>
            </p:cNvSpPr>
            <p:nvPr/>
          </p:nvSpPr>
          <p:spPr bwMode="auto">
            <a:xfrm>
              <a:off x="5286375" y="3798888"/>
              <a:ext cx="287338" cy="469900"/>
            </a:xfrm>
            <a:custGeom>
              <a:avLst/>
              <a:gdLst/>
              <a:ahLst/>
              <a:cxnLst>
                <a:cxn ang="0">
                  <a:pos x="135" y="143"/>
                </a:cxn>
                <a:cxn ang="0">
                  <a:pos x="115" y="125"/>
                </a:cxn>
                <a:cxn ang="0">
                  <a:pos x="115" y="125"/>
                </a:cxn>
                <a:cxn ang="0">
                  <a:pos x="81" y="126"/>
                </a:cxn>
                <a:cxn ang="0">
                  <a:pos x="81" y="78"/>
                </a:cxn>
                <a:cxn ang="0">
                  <a:pos x="123" y="94"/>
                </a:cxn>
                <a:cxn ang="0">
                  <a:pos x="159" y="86"/>
                </a:cxn>
                <a:cxn ang="0">
                  <a:pos x="169" y="64"/>
                </a:cxn>
                <a:cxn ang="0">
                  <a:pos x="147" y="55"/>
                </a:cxn>
                <a:cxn ang="0">
                  <a:pos x="76" y="19"/>
                </a:cxn>
                <a:cxn ang="0">
                  <a:pos x="76" y="19"/>
                </a:cxn>
                <a:cxn ang="0">
                  <a:pos x="50" y="1"/>
                </a:cxn>
                <a:cxn ang="0">
                  <a:pos x="41" y="0"/>
                </a:cxn>
                <a:cxn ang="0">
                  <a:pos x="31" y="1"/>
                </a:cxn>
                <a:cxn ang="0">
                  <a:pos x="31" y="1"/>
                </a:cxn>
                <a:cxn ang="0">
                  <a:pos x="0" y="35"/>
                </a:cxn>
                <a:cxn ang="0">
                  <a:pos x="0" y="132"/>
                </a:cxn>
                <a:cxn ang="0">
                  <a:pos x="40" y="166"/>
                </a:cxn>
                <a:cxn ang="0">
                  <a:pos x="44" y="166"/>
                </a:cxn>
                <a:cxn ang="0">
                  <a:pos x="98" y="166"/>
                </a:cxn>
                <a:cxn ang="0">
                  <a:pos x="109" y="265"/>
                </a:cxn>
                <a:cxn ang="0">
                  <a:pos x="129" y="283"/>
                </a:cxn>
                <a:cxn ang="0">
                  <a:pos x="131" y="283"/>
                </a:cxn>
                <a:cxn ang="0">
                  <a:pos x="149" y="261"/>
                </a:cxn>
                <a:cxn ang="0">
                  <a:pos x="135" y="143"/>
                </a:cxn>
                <a:cxn ang="0">
                  <a:pos x="135" y="143"/>
                </a:cxn>
                <a:cxn ang="0">
                  <a:pos x="135" y="143"/>
                </a:cxn>
              </a:cxnLst>
              <a:rect l="0" t="0" r="r" b="b"/>
              <a:pathLst>
                <a:path w="173" h="283">
                  <a:moveTo>
                    <a:pt x="135" y="143"/>
                  </a:moveTo>
                  <a:cubicBezTo>
                    <a:pt x="134" y="133"/>
                    <a:pt x="126" y="125"/>
                    <a:pt x="115" y="125"/>
                  </a:cubicBezTo>
                  <a:cubicBezTo>
                    <a:pt x="115" y="125"/>
                    <a:pt x="115" y="125"/>
                    <a:pt x="115" y="125"/>
                  </a:cubicBezTo>
                  <a:cubicBezTo>
                    <a:pt x="81" y="126"/>
                    <a:pt x="81" y="126"/>
                    <a:pt x="81" y="126"/>
                  </a:cubicBezTo>
                  <a:cubicBezTo>
                    <a:pt x="81" y="78"/>
                    <a:pt x="81" y="78"/>
                    <a:pt x="81" y="78"/>
                  </a:cubicBezTo>
                  <a:cubicBezTo>
                    <a:pt x="92" y="88"/>
                    <a:pt x="105" y="94"/>
                    <a:pt x="123" y="94"/>
                  </a:cubicBezTo>
                  <a:cubicBezTo>
                    <a:pt x="133" y="94"/>
                    <a:pt x="145" y="92"/>
                    <a:pt x="159" y="86"/>
                  </a:cubicBezTo>
                  <a:cubicBezTo>
                    <a:pt x="168" y="83"/>
                    <a:pt x="173" y="73"/>
                    <a:pt x="169" y="64"/>
                  </a:cubicBezTo>
                  <a:cubicBezTo>
                    <a:pt x="166" y="56"/>
                    <a:pt x="156" y="51"/>
                    <a:pt x="147" y="55"/>
                  </a:cubicBezTo>
                  <a:cubicBezTo>
                    <a:pt x="113" y="68"/>
                    <a:pt x="106" y="60"/>
                    <a:pt x="76" y="19"/>
                  </a:cubicBezTo>
                  <a:cubicBezTo>
                    <a:pt x="76" y="19"/>
                    <a:pt x="76" y="19"/>
                    <a:pt x="76" y="19"/>
                  </a:cubicBezTo>
                  <a:cubicBezTo>
                    <a:pt x="70" y="10"/>
                    <a:pt x="60" y="4"/>
                    <a:pt x="50" y="1"/>
                  </a:cubicBezTo>
                  <a:cubicBezTo>
                    <a:pt x="50" y="1"/>
                    <a:pt x="46" y="0"/>
                    <a:pt x="41" y="0"/>
                  </a:cubicBezTo>
                  <a:cubicBezTo>
                    <a:pt x="36" y="0"/>
                    <a:pt x="31" y="1"/>
                    <a:pt x="31" y="1"/>
                  </a:cubicBezTo>
                  <a:cubicBezTo>
                    <a:pt x="31" y="1"/>
                    <a:pt x="31" y="1"/>
                    <a:pt x="31" y="1"/>
                  </a:cubicBezTo>
                  <a:cubicBezTo>
                    <a:pt x="16" y="5"/>
                    <a:pt x="0" y="17"/>
                    <a:pt x="0" y="35"/>
                  </a:cubicBezTo>
                  <a:cubicBezTo>
                    <a:pt x="0" y="132"/>
                    <a:pt x="0" y="132"/>
                    <a:pt x="0" y="132"/>
                  </a:cubicBezTo>
                  <a:cubicBezTo>
                    <a:pt x="0" y="153"/>
                    <a:pt x="21" y="166"/>
                    <a:pt x="40" y="166"/>
                  </a:cubicBezTo>
                  <a:cubicBezTo>
                    <a:pt x="41" y="166"/>
                    <a:pt x="42" y="166"/>
                    <a:pt x="44" y="166"/>
                  </a:cubicBezTo>
                  <a:cubicBezTo>
                    <a:pt x="98" y="166"/>
                    <a:pt x="98" y="166"/>
                    <a:pt x="98" y="166"/>
                  </a:cubicBezTo>
                  <a:cubicBezTo>
                    <a:pt x="109" y="265"/>
                    <a:pt x="109" y="265"/>
                    <a:pt x="109" y="265"/>
                  </a:cubicBezTo>
                  <a:cubicBezTo>
                    <a:pt x="110" y="275"/>
                    <a:pt x="119" y="283"/>
                    <a:pt x="129" y="283"/>
                  </a:cubicBezTo>
                  <a:cubicBezTo>
                    <a:pt x="130" y="283"/>
                    <a:pt x="131" y="283"/>
                    <a:pt x="131" y="283"/>
                  </a:cubicBezTo>
                  <a:cubicBezTo>
                    <a:pt x="142" y="282"/>
                    <a:pt x="150" y="272"/>
                    <a:pt x="149" y="261"/>
                  </a:cubicBezTo>
                  <a:lnTo>
                    <a:pt x="135" y="143"/>
                  </a:lnTo>
                  <a:close/>
                  <a:moveTo>
                    <a:pt x="135" y="143"/>
                  </a:moveTo>
                  <a:cubicBezTo>
                    <a:pt x="135" y="143"/>
                    <a:pt x="135" y="143"/>
                    <a:pt x="135" y="14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9"/>
            <p:cNvSpPr>
              <a:spLocks noEditPoints="1"/>
            </p:cNvSpPr>
            <p:nvPr/>
          </p:nvSpPr>
          <p:spPr bwMode="auto">
            <a:xfrm>
              <a:off x="5216525" y="3830638"/>
              <a:ext cx="222250" cy="441325"/>
            </a:xfrm>
            <a:custGeom>
              <a:avLst/>
              <a:gdLst/>
              <a:ahLst/>
              <a:cxnLst>
                <a:cxn ang="0">
                  <a:pos x="135" y="170"/>
                </a:cxn>
                <a:cxn ang="0">
                  <a:pos x="118" y="153"/>
                </a:cxn>
                <a:cxn ang="0">
                  <a:pos x="34" y="153"/>
                </a:cxn>
                <a:cxn ang="0">
                  <a:pos x="34" y="17"/>
                </a:cxn>
                <a:cxn ang="0">
                  <a:pos x="17" y="0"/>
                </a:cxn>
                <a:cxn ang="0">
                  <a:pos x="0" y="17"/>
                </a:cxn>
                <a:cxn ang="0">
                  <a:pos x="0" y="170"/>
                </a:cxn>
                <a:cxn ang="0">
                  <a:pos x="8" y="184"/>
                </a:cxn>
                <a:cxn ang="0">
                  <a:pos x="3" y="204"/>
                </a:cxn>
                <a:cxn ang="0">
                  <a:pos x="3" y="251"/>
                </a:cxn>
                <a:cxn ang="0">
                  <a:pos x="18" y="266"/>
                </a:cxn>
                <a:cxn ang="0">
                  <a:pos x="32" y="251"/>
                </a:cxn>
                <a:cxn ang="0">
                  <a:pos x="32" y="204"/>
                </a:cxn>
                <a:cxn ang="0">
                  <a:pos x="43" y="192"/>
                </a:cxn>
                <a:cxn ang="0">
                  <a:pos x="91" y="192"/>
                </a:cxn>
                <a:cxn ang="0">
                  <a:pos x="103" y="204"/>
                </a:cxn>
                <a:cxn ang="0">
                  <a:pos x="103" y="251"/>
                </a:cxn>
                <a:cxn ang="0">
                  <a:pos x="117" y="266"/>
                </a:cxn>
                <a:cxn ang="0">
                  <a:pos x="131" y="251"/>
                </a:cxn>
                <a:cxn ang="0">
                  <a:pos x="131" y="204"/>
                </a:cxn>
                <a:cxn ang="0">
                  <a:pos x="126" y="185"/>
                </a:cxn>
                <a:cxn ang="0">
                  <a:pos x="135" y="170"/>
                </a:cxn>
                <a:cxn ang="0">
                  <a:pos x="135" y="170"/>
                </a:cxn>
                <a:cxn ang="0">
                  <a:pos x="135" y="170"/>
                </a:cxn>
              </a:cxnLst>
              <a:rect l="0" t="0" r="r" b="b"/>
              <a:pathLst>
                <a:path w="135" h="266">
                  <a:moveTo>
                    <a:pt x="135" y="170"/>
                  </a:moveTo>
                  <a:cubicBezTo>
                    <a:pt x="135" y="160"/>
                    <a:pt x="128" y="153"/>
                    <a:pt x="118" y="153"/>
                  </a:cubicBezTo>
                  <a:cubicBezTo>
                    <a:pt x="34" y="153"/>
                    <a:pt x="34" y="153"/>
                    <a:pt x="34" y="153"/>
                  </a:cubicBezTo>
                  <a:cubicBezTo>
                    <a:pt x="34" y="17"/>
                    <a:pt x="34" y="17"/>
                    <a:pt x="34" y="17"/>
                  </a:cubicBezTo>
                  <a:cubicBezTo>
                    <a:pt x="34" y="8"/>
                    <a:pt x="26" y="0"/>
                    <a:pt x="17" y="0"/>
                  </a:cubicBezTo>
                  <a:cubicBezTo>
                    <a:pt x="8" y="0"/>
                    <a:pt x="0" y="8"/>
                    <a:pt x="0" y="17"/>
                  </a:cubicBezTo>
                  <a:cubicBezTo>
                    <a:pt x="0" y="170"/>
                    <a:pt x="0" y="170"/>
                    <a:pt x="0" y="170"/>
                  </a:cubicBezTo>
                  <a:cubicBezTo>
                    <a:pt x="0" y="176"/>
                    <a:pt x="3" y="181"/>
                    <a:pt x="8" y="184"/>
                  </a:cubicBezTo>
                  <a:cubicBezTo>
                    <a:pt x="5" y="190"/>
                    <a:pt x="3" y="197"/>
                    <a:pt x="3" y="204"/>
                  </a:cubicBezTo>
                  <a:cubicBezTo>
                    <a:pt x="3" y="251"/>
                    <a:pt x="3" y="251"/>
                    <a:pt x="3" y="251"/>
                  </a:cubicBezTo>
                  <a:cubicBezTo>
                    <a:pt x="3" y="259"/>
                    <a:pt x="10" y="266"/>
                    <a:pt x="18" y="266"/>
                  </a:cubicBezTo>
                  <a:cubicBezTo>
                    <a:pt x="25" y="266"/>
                    <a:pt x="32" y="259"/>
                    <a:pt x="32" y="251"/>
                  </a:cubicBezTo>
                  <a:cubicBezTo>
                    <a:pt x="32" y="204"/>
                    <a:pt x="32" y="204"/>
                    <a:pt x="32" y="204"/>
                  </a:cubicBezTo>
                  <a:cubicBezTo>
                    <a:pt x="32" y="197"/>
                    <a:pt x="37" y="192"/>
                    <a:pt x="43" y="192"/>
                  </a:cubicBezTo>
                  <a:cubicBezTo>
                    <a:pt x="91" y="192"/>
                    <a:pt x="91" y="192"/>
                    <a:pt x="91" y="192"/>
                  </a:cubicBezTo>
                  <a:cubicBezTo>
                    <a:pt x="97" y="192"/>
                    <a:pt x="103" y="197"/>
                    <a:pt x="103" y="204"/>
                  </a:cubicBezTo>
                  <a:cubicBezTo>
                    <a:pt x="103" y="251"/>
                    <a:pt x="103" y="251"/>
                    <a:pt x="103" y="251"/>
                  </a:cubicBezTo>
                  <a:cubicBezTo>
                    <a:pt x="103" y="259"/>
                    <a:pt x="109" y="266"/>
                    <a:pt x="117" y="266"/>
                  </a:cubicBezTo>
                  <a:cubicBezTo>
                    <a:pt x="125" y="266"/>
                    <a:pt x="131" y="259"/>
                    <a:pt x="131" y="251"/>
                  </a:cubicBezTo>
                  <a:cubicBezTo>
                    <a:pt x="131" y="204"/>
                    <a:pt x="131" y="204"/>
                    <a:pt x="131" y="204"/>
                  </a:cubicBezTo>
                  <a:cubicBezTo>
                    <a:pt x="131" y="197"/>
                    <a:pt x="129" y="190"/>
                    <a:pt x="126" y="185"/>
                  </a:cubicBezTo>
                  <a:cubicBezTo>
                    <a:pt x="132" y="182"/>
                    <a:pt x="135" y="176"/>
                    <a:pt x="135" y="170"/>
                  </a:cubicBezTo>
                  <a:close/>
                  <a:moveTo>
                    <a:pt x="135" y="170"/>
                  </a:moveTo>
                  <a:cubicBezTo>
                    <a:pt x="135" y="170"/>
                    <a:pt x="135" y="170"/>
                    <a:pt x="135" y="1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0"/>
            <p:cNvSpPr>
              <a:spLocks noEditPoints="1"/>
            </p:cNvSpPr>
            <p:nvPr/>
          </p:nvSpPr>
          <p:spPr bwMode="auto">
            <a:xfrm>
              <a:off x="5495925" y="3960813"/>
              <a:ext cx="366713" cy="295275"/>
            </a:xfrm>
            <a:custGeom>
              <a:avLst/>
              <a:gdLst/>
              <a:ahLst/>
              <a:cxnLst>
                <a:cxn ang="0">
                  <a:pos x="206" y="0"/>
                </a:cxn>
                <a:cxn ang="0">
                  <a:pos x="17" y="0"/>
                </a:cxn>
                <a:cxn ang="0">
                  <a:pos x="0" y="16"/>
                </a:cxn>
                <a:cxn ang="0">
                  <a:pos x="17" y="32"/>
                </a:cxn>
                <a:cxn ang="0">
                  <a:pos x="39" y="32"/>
                </a:cxn>
                <a:cxn ang="0">
                  <a:pos x="39" y="177"/>
                </a:cxn>
                <a:cxn ang="0">
                  <a:pos x="183" y="177"/>
                </a:cxn>
                <a:cxn ang="0">
                  <a:pos x="183" y="32"/>
                </a:cxn>
                <a:cxn ang="0">
                  <a:pos x="206" y="32"/>
                </a:cxn>
                <a:cxn ang="0">
                  <a:pos x="222" y="16"/>
                </a:cxn>
                <a:cxn ang="0">
                  <a:pos x="206" y="0"/>
                </a:cxn>
                <a:cxn ang="0">
                  <a:pos x="206" y="0"/>
                </a:cxn>
                <a:cxn ang="0">
                  <a:pos x="206" y="0"/>
                </a:cxn>
              </a:cxnLst>
              <a:rect l="0" t="0" r="r" b="b"/>
              <a:pathLst>
                <a:path w="222" h="177">
                  <a:moveTo>
                    <a:pt x="206" y="0"/>
                  </a:moveTo>
                  <a:cubicBezTo>
                    <a:pt x="17" y="0"/>
                    <a:pt x="17" y="0"/>
                    <a:pt x="17" y="0"/>
                  </a:cubicBezTo>
                  <a:cubicBezTo>
                    <a:pt x="8" y="0"/>
                    <a:pt x="0" y="7"/>
                    <a:pt x="0" y="16"/>
                  </a:cubicBezTo>
                  <a:cubicBezTo>
                    <a:pt x="0" y="25"/>
                    <a:pt x="8" y="32"/>
                    <a:pt x="17" y="32"/>
                  </a:cubicBezTo>
                  <a:cubicBezTo>
                    <a:pt x="39" y="32"/>
                    <a:pt x="39" y="32"/>
                    <a:pt x="39" y="32"/>
                  </a:cubicBezTo>
                  <a:cubicBezTo>
                    <a:pt x="39" y="177"/>
                    <a:pt x="39" y="177"/>
                    <a:pt x="39" y="177"/>
                  </a:cubicBezTo>
                  <a:cubicBezTo>
                    <a:pt x="183" y="177"/>
                    <a:pt x="183" y="177"/>
                    <a:pt x="183" y="177"/>
                  </a:cubicBezTo>
                  <a:cubicBezTo>
                    <a:pt x="183" y="32"/>
                    <a:pt x="183" y="32"/>
                    <a:pt x="183" y="32"/>
                  </a:cubicBezTo>
                  <a:cubicBezTo>
                    <a:pt x="206" y="32"/>
                    <a:pt x="206" y="32"/>
                    <a:pt x="206" y="32"/>
                  </a:cubicBezTo>
                  <a:cubicBezTo>
                    <a:pt x="215" y="32"/>
                    <a:pt x="222" y="25"/>
                    <a:pt x="222" y="16"/>
                  </a:cubicBezTo>
                  <a:cubicBezTo>
                    <a:pt x="222" y="7"/>
                    <a:pt x="215" y="0"/>
                    <a:pt x="206" y="0"/>
                  </a:cubicBezTo>
                  <a:close/>
                  <a:moveTo>
                    <a:pt x="206" y="0"/>
                  </a:moveTo>
                  <a:cubicBezTo>
                    <a:pt x="206" y="0"/>
                    <a:pt x="206" y="0"/>
                    <a:pt x="20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1"/>
            <p:cNvSpPr>
              <a:spLocks noEditPoints="1"/>
            </p:cNvSpPr>
            <p:nvPr/>
          </p:nvSpPr>
          <p:spPr bwMode="auto">
            <a:xfrm>
              <a:off x="5589588" y="3749675"/>
              <a:ext cx="254000" cy="203200"/>
            </a:xfrm>
            <a:custGeom>
              <a:avLst/>
              <a:gdLst/>
              <a:ahLst/>
              <a:cxnLst>
                <a:cxn ang="0">
                  <a:pos x="93" y="14"/>
                </a:cxn>
                <a:cxn ang="0">
                  <a:pos x="78" y="47"/>
                </a:cxn>
                <a:cxn ang="0">
                  <a:pos x="121" y="66"/>
                </a:cxn>
                <a:cxn ang="0">
                  <a:pos x="108" y="107"/>
                </a:cxn>
                <a:cxn ang="0">
                  <a:pos x="7" y="107"/>
                </a:cxn>
                <a:cxn ang="0">
                  <a:pos x="0" y="114"/>
                </a:cxn>
                <a:cxn ang="0">
                  <a:pos x="7" y="122"/>
                </a:cxn>
                <a:cxn ang="0">
                  <a:pos x="113" y="122"/>
                </a:cxn>
                <a:cxn ang="0">
                  <a:pos x="120" y="117"/>
                </a:cxn>
                <a:cxn ang="0">
                  <a:pos x="153" y="10"/>
                </a:cxn>
                <a:cxn ang="0">
                  <a:pos x="148" y="1"/>
                </a:cxn>
                <a:cxn ang="0">
                  <a:pos x="139" y="6"/>
                </a:cxn>
                <a:cxn ang="0">
                  <a:pos x="131" y="31"/>
                </a:cxn>
                <a:cxn ang="0">
                  <a:pos x="93" y="14"/>
                </a:cxn>
                <a:cxn ang="0">
                  <a:pos x="90" y="49"/>
                </a:cxn>
                <a:cxn ang="0">
                  <a:pos x="82" y="46"/>
                </a:cxn>
                <a:cxn ang="0">
                  <a:pos x="86" y="38"/>
                </a:cxn>
                <a:cxn ang="0">
                  <a:pos x="90" y="49"/>
                </a:cxn>
                <a:cxn ang="0">
                  <a:pos x="91" y="25"/>
                </a:cxn>
                <a:cxn ang="0">
                  <a:pos x="95" y="18"/>
                </a:cxn>
                <a:cxn ang="0">
                  <a:pos x="102" y="21"/>
                </a:cxn>
                <a:cxn ang="0">
                  <a:pos x="91" y="25"/>
                </a:cxn>
                <a:cxn ang="0">
                  <a:pos x="110" y="55"/>
                </a:cxn>
                <a:cxn ang="0">
                  <a:pos x="103" y="38"/>
                </a:cxn>
                <a:cxn ang="0">
                  <a:pos x="120" y="31"/>
                </a:cxn>
                <a:cxn ang="0">
                  <a:pos x="128" y="42"/>
                </a:cxn>
                <a:cxn ang="0">
                  <a:pos x="125" y="52"/>
                </a:cxn>
                <a:cxn ang="0">
                  <a:pos x="110" y="55"/>
                </a:cxn>
                <a:cxn ang="0">
                  <a:pos x="110" y="55"/>
                </a:cxn>
                <a:cxn ang="0">
                  <a:pos x="110" y="55"/>
                </a:cxn>
              </a:cxnLst>
              <a:rect l="0" t="0" r="r" b="b"/>
              <a:pathLst>
                <a:path w="154" h="122">
                  <a:moveTo>
                    <a:pt x="93" y="14"/>
                  </a:moveTo>
                  <a:cubicBezTo>
                    <a:pt x="78" y="47"/>
                    <a:pt x="78" y="47"/>
                    <a:pt x="78" y="47"/>
                  </a:cubicBezTo>
                  <a:cubicBezTo>
                    <a:pt x="121" y="66"/>
                    <a:pt x="121" y="66"/>
                    <a:pt x="121" y="66"/>
                  </a:cubicBezTo>
                  <a:cubicBezTo>
                    <a:pt x="108" y="107"/>
                    <a:pt x="108" y="107"/>
                    <a:pt x="108" y="107"/>
                  </a:cubicBezTo>
                  <a:cubicBezTo>
                    <a:pt x="7" y="107"/>
                    <a:pt x="7" y="107"/>
                    <a:pt x="7" y="107"/>
                  </a:cubicBezTo>
                  <a:cubicBezTo>
                    <a:pt x="3" y="107"/>
                    <a:pt x="0" y="111"/>
                    <a:pt x="0" y="114"/>
                  </a:cubicBezTo>
                  <a:cubicBezTo>
                    <a:pt x="0" y="118"/>
                    <a:pt x="3" y="122"/>
                    <a:pt x="7" y="122"/>
                  </a:cubicBezTo>
                  <a:cubicBezTo>
                    <a:pt x="113" y="122"/>
                    <a:pt x="113" y="122"/>
                    <a:pt x="113" y="122"/>
                  </a:cubicBezTo>
                  <a:cubicBezTo>
                    <a:pt x="116" y="122"/>
                    <a:pt x="119" y="120"/>
                    <a:pt x="120" y="117"/>
                  </a:cubicBezTo>
                  <a:cubicBezTo>
                    <a:pt x="153" y="10"/>
                    <a:pt x="153" y="10"/>
                    <a:pt x="153" y="10"/>
                  </a:cubicBezTo>
                  <a:cubicBezTo>
                    <a:pt x="154" y="6"/>
                    <a:pt x="152" y="3"/>
                    <a:pt x="148" y="1"/>
                  </a:cubicBezTo>
                  <a:cubicBezTo>
                    <a:pt x="144" y="0"/>
                    <a:pt x="140" y="2"/>
                    <a:pt x="139" y="6"/>
                  </a:cubicBezTo>
                  <a:cubicBezTo>
                    <a:pt x="131" y="31"/>
                    <a:pt x="131" y="31"/>
                    <a:pt x="131" y="31"/>
                  </a:cubicBezTo>
                  <a:lnTo>
                    <a:pt x="93" y="14"/>
                  </a:lnTo>
                  <a:close/>
                  <a:moveTo>
                    <a:pt x="90" y="49"/>
                  </a:moveTo>
                  <a:cubicBezTo>
                    <a:pt x="82" y="46"/>
                    <a:pt x="82" y="46"/>
                    <a:pt x="82" y="46"/>
                  </a:cubicBezTo>
                  <a:cubicBezTo>
                    <a:pt x="86" y="38"/>
                    <a:pt x="86" y="38"/>
                    <a:pt x="86" y="38"/>
                  </a:cubicBezTo>
                  <a:cubicBezTo>
                    <a:pt x="89" y="41"/>
                    <a:pt x="91" y="45"/>
                    <a:pt x="90" y="49"/>
                  </a:cubicBezTo>
                  <a:close/>
                  <a:moveTo>
                    <a:pt x="91" y="25"/>
                  </a:moveTo>
                  <a:cubicBezTo>
                    <a:pt x="95" y="18"/>
                    <a:pt x="95" y="18"/>
                    <a:pt x="95" y="18"/>
                  </a:cubicBezTo>
                  <a:cubicBezTo>
                    <a:pt x="102" y="21"/>
                    <a:pt x="102" y="21"/>
                    <a:pt x="102" y="21"/>
                  </a:cubicBezTo>
                  <a:cubicBezTo>
                    <a:pt x="100" y="25"/>
                    <a:pt x="96" y="26"/>
                    <a:pt x="91" y="25"/>
                  </a:cubicBezTo>
                  <a:close/>
                  <a:moveTo>
                    <a:pt x="110" y="55"/>
                  </a:moveTo>
                  <a:cubicBezTo>
                    <a:pt x="103" y="53"/>
                    <a:pt x="100" y="45"/>
                    <a:pt x="103" y="38"/>
                  </a:cubicBezTo>
                  <a:cubicBezTo>
                    <a:pt x="106" y="32"/>
                    <a:pt x="114" y="29"/>
                    <a:pt x="120" y="31"/>
                  </a:cubicBezTo>
                  <a:cubicBezTo>
                    <a:pt x="125" y="33"/>
                    <a:pt x="127" y="37"/>
                    <a:pt x="128" y="42"/>
                  </a:cubicBezTo>
                  <a:cubicBezTo>
                    <a:pt x="125" y="52"/>
                    <a:pt x="125" y="52"/>
                    <a:pt x="125" y="52"/>
                  </a:cubicBezTo>
                  <a:cubicBezTo>
                    <a:pt x="121" y="56"/>
                    <a:pt x="115" y="58"/>
                    <a:pt x="110" y="55"/>
                  </a:cubicBezTo>
                  <a:close/>
                  <a:moveTo>
                    <a:pt x="110" y="55"/>
                  </a:moveTo>
                  <a:cubicBezTo>
                    <a:pt x="110" y="55"/>
                    <a:pt x="110" y="55"/>
                    <a:pt x="110" y="5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2"/>
            <p:cNvSpPr>
              <a:spLocks noEditPoints="1"/>
            </p:cNvSpPr>
            <p:nvPr/>
          </p:nvSpPr>
          <p:spPr bwMode="auto">
            <a:xfrm>
              <a:off x="5767388" y="3806825"/>
              <a:ext cx="25400" cy="31750"/>
            </a:xfrm>
            <a:custGeom>
              <a:avLst/>
              <a:gdLst/>
              <a:ahLst/>
              <a:cxnLst>
                <a:cxn ang="0">
                  <a:pos x="12" y="3"/>
                </a:cxn>
                <a:cxn ang="0">
                  <a:pos x="13" y="1"/>
                </a:cxn>
                <a:cxn ang="0">
                  <a:pos x="11" y="0"/>
                </a:cxn>
                <a:cxn ang="0">
                  <a:pos x="10" y="2"/>
                </a:cxn>
                <a:cxn ang="0">
                  <a:pos x="7" y="2"/>
                </a:cxn>
                <a:cxn ang="0">
                  <a:pos x="4" y="4"/>
                </a:cxn>
                <a:cxn ang="0">
                  <a:pos x="4" y="7"/>
                </a:cxn>
                <a:cxn ang="0">
                  <a:pos x="6" y="9"/>
                </a:cxn>
                <a:cxn ang="0">
                  <a:pos x="7" y="10"/>
                </a:cxn>
                <a:cxn ang="0">
                  <a:pos x="5" y="13"/>
                </a:cxn>
                <a:cxn ang="0">
                  <a:pos x="3" y="12"/>
                </a:cxn>
                <a:cxn ang="0">
                  <a:pos x="2" y="11"/>
                </a:cxn>
                <a:cxn ang="0">
                  <a:pos x="1" y="10"/>
                </a:cxn>
                <a:cxn ang="0">
                  <a:pos x="0" y="13"/>
                </a:cxn>
                <a:cxn ang="0">
                  <a:pos x="0" y="13"/>
                </a:cxn>
                <a:cxn ang="0">
                  <a:pos x="4" y="16"/>
                </a:cxn>
                <a:cxn ang="0">
                  <a:pos x="3" y="18"/>
                </a:cxn>
                <a:cxn ang="0">
                  <a:pos x="5" y="19"/>
                </a:cxn>
                <a:cxn ang="0">
                  <a:pos x="6" y="17"/>
                </a:cxn>
                <a:cxn ang="0">
                  <a:pos x="10" y="17"/>
                </a:cxn>
                <a:cxn ang="0">
                  <a:pos x="12" y="15"/>
                </a:cxn>
                <a:cxn ang="0">
                  <a:pos x="12" y="12"/>
                </a:cxn>
                <a:cxn ang="0">
                  <a:pos x="10" y="9"/>
                </a:cxn>
                <a:cxn ang="0">
                  <a:pos x="10" y="8"/>
                </a:cxn>
                <a:cxn ang="0">
                  <a:pos x="11" y="5"/>
                </a:cxn>
                <a:cxn ang="0">
                  <a:pos x="14" y="7"/>
                </a:cxn>
                <a:cxn ang="0">
                  <a:pos x="14" y="7"/>
                </a:cxn>
                <a:cxn ang="0">
                  <a:pos x="16" y="5"/>
                </a:cxn>
                <a:cxn ang="0">
                  <a:pos x="16" y="5"/>
                </a:cxn>
                <a:cxn ang="0">
                  <a:pos x="12" y="3"/>
                </a:cxn>
                <a:cxn ang="0">
                  <a:pos x="9" y="13"/>
                </a:cxn>
                <a:cxn ang="0">
                  <a:pos x="7" y="14"/>
                </a:cxn>
                <a:cxn ang="0">
                  <a:pos x="8" y="11"/>
                </a:cxn>
                <a:cxn ang="0">
                  <a:pos x="9" y="12"/>
                </a:cxn>
                <a:cxn ang="0">
                  <a:pos x="9" y="13"/>
                </a:cxn>
                <a:cxn ang="0">
                  <a:pos x="8" y="7"/>
                </a:cxn>
                <a:cxn ang="0">
                  <a:pos x="7" y="6"/>
                </a:cxn>
                <a:cxn ang="0">
                  <a:pos x="7" y="5"/>
                </a:cxn>
                <a:cxn ang="0">
                  <a:pos x="8" y="4"/>
                </a:cxn>
                <a:cxn ang="0">
                  <a:pos x="9" y="4"/>
                </a:cxn>
                <a:cxn ang="0">
                  <a:pos x="8" y="7"/>
                </a:cxn>
                <a:cxn ang="0">
                  <a:pos x="8" y="7"/>
                </a:cxn>
                <a:cxn ang="0">
                  <a:pos x="8" y="7"/>
                </a:cxn>
              </a:cxnLst>
              <a:rect l="0" t="0" r="r" b="b"/>
              <a:pathLst>
                <a:path w="16" h="19">
                  <a:moveTo>
                    <a:pt x="12" y="3"/>
                  </a:moveTo>
                  <a:cubicBezTo>
                    <a:pt x="13" y="1"/>
                    <a:pt x="13" y="1"/>
                    <a:pt x="13" y="1"/>
                  </a:cubicBezTo>
                  <a:cubicBezTo>
                    <a:pt x="11" y="0"/>
                    <a:pt x="11" y="0"/>
                    <a:pt x="11" y="0"/>
                  </a:cubicBezTo>
                  <a:cubicBezTo>
                    <a:pt x="10" y="2"/>
                    <a:pt x="10" y="2"/>
                    <a:pt x="10" y="2"/>
                  </a:cubicBezTo>
                  <a:cubicBezTo>
                    <a:pt x="9" y="1"/>
                    <a:pt x="8" y="1"/>
                    <a:pt x="7" y="2"/>
                  </a:cubicBezTo>
                  <a:cubicBezTo>
                    <a:pt x="6" y="2"/>
                    <a:pt x="5" y="3"/>
                    <a:pt x="4" y="4"/>
                  </a:cubicBezTo>
                  <a:cubicBezTo>
                    <a:pt x="4" y="5"/>
                    <a:pt x="4" y="6"/>
                    <a:pt x="4" y="7"/>
                  </a:cubicBezTo>
                  <a:cubicBezTo>
                    <a:pt x="4" y="7"/>
                    <a:pt x="5" y="8"/>
                    <a:pt x="6" y="9"/>
                  </a:cubicBezTo>
                  <a:cubicBezTo>
                    <a:pt x="7" y="10"/>
                    <a:pt x="7" y="10"/>
                    <a:pt x="7" y="10"/>
                  </a:cubicBezTo>
                  <a:cubicBezTo>
                    <a:pt x="5" y="13"/>
                    <a:pt x="5" y="13"/>
                    <a:pt x="5" y="13"/>
                  </a:cubicBezTo>
                  <a:cubicBezTo>
                    <a:pt x="5" y="13"/>
                    <a:pt x="4" y="13"/>
                    <a:pt x="3" y="12"/>
                  </a:cubicBezTo>
                  <a:cubicBezTo>
                    <a:pt x="3" y="12"/>
                    <a:pt x="2" y="11"/>
                    <a:pt x="2" y="11"/>
                  </a:cubicBezTo>
                  <a:cubicBezTo>
                    <a:pt x="1" y="10"/>
                    <a:pt x="1" y="10"/>
                    <a:pt x="1" y="10"/>
                  </a:cubicBezTo>
                  <a:cubicBezTo>
                    <a:pt x="0" y="13"/>
                    <a:pt x="0" y="13"/>
                    <a:pt x="0" y="13"/>
                  </a:cubicBezTo>
                  <a:cubicBezTo>
                    <a:pt x="0" y="13"/>
                    <a:pt x="0" y="13"/>
                    <a:pt x="0" y="13"/>
                  </a:cubicBezTo>
                  <a:cubicBezTo>
                    <a:pt x="1" y="14"/>
                    <a:pt x="2" y="15"/>
                    <a:pt x="4" y="16"/>
                  </a:cubicBezTo>
                  <a:cubicBezTo>
                    <a:pt x="3" y="18"/>
                    <a:pt x="3" y="18"/>
                    <a:pt x="3" y="18"/>
                  </a:cubicBezTo>
                  <a:cubicBezTo>
                    <a:pt x="5" y="19"/>
                    <a:pt x="5" y="19"/>
                    <a:pt x="5" y="19"/>
                  </a:cubicBezTo>
                  <a:cubicBezTo>
                    <a:pt x="6" y="17"/>
                    <a:pt x="6" y="17"/>
                    <a:pt x="6" y="17"/>
                  </a:cubicBezTo>
                  <a:cubicBezTo>
                    <a:pt x="7" y="17"/>
                    <a:pt x="9" y="17"/>
                    <a:pt x="10" y="17"/>
                  </a:cubicBezTo>
                  <a:cubicBezTo>
                    <a:pt x="11" y="16"/>
                    <a:pt x="12" y="16"/>
                    <a:pt x="12" y="15"/>
                  </a:cubicBezTo>
                  <a:cubicBezTo>
                    <a:pt x="12" y="14"/>
                    <a:pt x="12" y="13"/>
                    <a:pt x="12" y="12"/>
                  </a:cubicBezTo>
                  <a:cubicBezTo>
                    <a:pt x="12" y="11"/>
                    <a:pt x="11" y="10"/>
                    <a:pt x="10" y="9"/>
                  </a:cubicBezTo>
                  <a:cubicBezTo>
                    <a:pt x="10" y="8"/>
                    <a:pt x="10" y="8"/>
                    <a:pt x="10" y="8"/>
                  </a:cubicBezTo>
                  <a:cubicBezTo>
                    <a:pt x="11" y="5"/>
                    <a:pt x="11" y="5"/>
                    <a:pt x="11" y="5"/>
                  </a:cubicBezTo>
                  <a:cubicBezTo>
                    <a:pt x="12" y="6"/>
                    <a:pt x="13" y="6"/>
                    <a:pt x="14" y="7"/>
                  </a:cubicBezTo>
                  <a:cubicBezTo>
                    <a:pt x="14" y="7"/>
                    <a:pt x="14" y="7"/>
                    <a:pt x="14" y="7"/>
                  </a:cubicBezTo>
                  <a:cubicBezTo>
                    <a:pt x="16" y="5"/>
                    <a:pt x="16" y="5"/>
                    <a:pt x="16" y="5"/>
                  </a:cubicBezTo>
                  <a:cubicBezTo>
                    <a:pt x="16" y="5"/>
                    <a:pt x="16" y="5"/>
                    <a:pt x="16" y="5"/>
                  </a:cubicBezTo>
                  <a:cubicBezTo>
                    <a:pt x="15" y="4"/>
                    <a:pt x="13" y="3"/>
                    <a:pt x="12" y="3"/>
                  </a:cubicBezTo>
                  <a:close/>
                  <a:moveTo>
                    <a:pt x="9" y="13"/>
                  </a:moveTo>
                  <a:cubicBezTo>
                    <a:pt x="9" y="14"/>
                    <a:pt x="9" y="14"/>
                    <a:pt x="7" y="14"/>
                  </a:cubicBezTo>
                  <a:cubicBezTo>
                    <a:pt x="8" y="11"/>
                    <a:pt x="8" y="11"/>
                    <a:pt x="8" y="11"/>
                  </a:cubicBezTo>
                  <a:cubicBezTo>
                    <a:pt x="9" y="12"/>
                    <a:pt x="9" y="12"/>
                    <a:pt x="9" y="12"/>
                  </a:cubicBezTo>
                  <a:cubicBezTo>
                    <a:pt x="9" y="13"/>
                    <a:pt x="9" y="13"/>
                    <a:pt x="9" y="13"/>
                  </a:cubicBezTo>
                  <a:close/>
                  <a:moveTo>
                    <a:pt x="8" y="7"/>
                  </a:moveTo>
                  <a:cubicBezTo>
                    <a:pt x="8" y="7"/>
                    <a:pt x="7" y="6"/>
                    <a:pt x="7" y="6"/>
                  </a:cubicBezTo>
                  <a:cubicBezTo>
                    <a:pt x="7" y="6"/>
                    <a:pt x="7" y="5"/>
                    <a:pt x="7" y="5"/>
                  </a:cubicBezTo>
                  <a:cubicBezTo>
                    <a:pt x="7" y="5"/>
                    <a:pt x="8" y="4"/>
                    <a:pt x="8" y="4"/>
                  </a:cubicBezTo>
                  <a:cubicBezTo>
                    <a:pt x="8" y="4"/>
                    <a:pt x="9" y="4"/>
                    <a:pt x="9" y="4"/>
                  </a:cubicBezTo>
                  <a:lnTo>
                    <a:pt x="8" y="7"/>
                  </a:lnTo>
                  <a:close/>
                  <a:moveTo>
                    <a:pt x="8" y="7"/>
                  </a:moveTo>
                  <a:cubicBezTo>
                    <a:pt x="8" y="7"/>
                    <a:pt x="8" y="7"/>
                    <a:pt x="8"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noEditPoints="1"/>
            </p:cNvSpPr>
            <p:nvPr/>
          </p:nvSpPr>
          <p:spPr bwMode="auto">
            <a:xfrm>
              <a:off x="5675313" y="3703638"/>
              <a:ext cx="136525" cy="71437"/>
            </a:xfrm>
            <a:custGeom>
              <a:avLst/>
              <a:gdLst/>
              <a:ahLst/>
              <a:cxnLst>
                <a:cxn ang="0">
                  <a:pos x="82" y="11"/>
                </a:cxn>
                <a:cxn ang="0">
                  <a:pos x="14" y="0"/>
                </a:cxn>
                <a:cxn ang="0">
                  <a:pos x="0" y="32"/>
                </a:cxn>
                <a:cxn ang="0">
                  <a:pos x="68" y="43"/>
                </a:cxn>
                <a:cxn ang="0">
                  <a:pos x="82" y="11"/>
                </a:cxn>
                <a:cxn ang="0">
                  <a:pos x="69" y="12"/>
                </a:cxn>
                <a:cxn ang="0">
                  <a:pos x="77" y="13"/>
                </a:cxn>
                <a:cxn ang="0">
                  <a:pos x="74" y="20"/>
                </a:cxn>
                <a:cxn ang="0">
                  <a:pos x="69" y="12"/>
                </a:cxn>
                <a:cxn ang="0">
                  <a:pos x="13" y="31"/>
                </a:cxn>
                <a:cxn ang="0">
                  <a:pos x="5" y="30"/>
                </a:cxn>
                <a:cxn ang="0">
                  <a:pos x="8" y="23"/>
                </a:cxn>
                <a:cxn ang="0">
                  <a:pos x="13" y="31"/>
                </a:cxn>
                <a:cxn ang="0">
                  <a:pos x="13" y="10"/>
                </a:cxn>
                <a:cxn ang="0">
                  <a:pos x="16" y="3"/>
                </a:cxn>
                <a:cxn ang="0">
                  <a:pos x="24" y="4"/>
                </a:cxn>
                <a:cxn ang="0">
                  <a:pos x="13" y="10"/>
                </a:cxn>
                <a:cxn ang="0">
                  <a:pos x="55" y="23"/>
                </a:cxn>
                <a:cxn ang="0">
                  <a:pos x="36" y="33"/>
                </a:cxn>
                <a:cxn ang="0">
                  <a:pos x="27" y="19"/>
                </a:cxn>
                <a:cxn ang="0">
                  <a:pos x="46" y="10"/>
                </a:cxn>
                <a:cxn ang="0">
                  <a:pos x="55" y="23"/>
                </a:cxn>
                <a:cxn ang="0">
                  <a:pos x="58" y="38"/>
                </a:cxn>
                <a:cxn ang="0">
                  <a:pos x="69" y="33"/>
                </a:cxn>
                <a:cxn ang="0">
                  <a:pos x="66" y="40"/>
                </a:cxn>
                <a:cxn ang="0">
                  <a:pos x="58" y="38"/>
                </a:cxn>
                <a:cxn ang="0">
                  <a:pos x="58" y="38"/>
                </a:cxn>
                <a:cxn ang="0">
                  <a:pos x="58" y="38"/>
                </a:cxn>
              </a:cxnLst>
              <a:rect l="0" t="0" r="r" b="b"/>
              <a:pathLst>
                <a:path w="82" h="43">
                  <a:moveTo>
                    <a:pt x="82" y="11"/>
                  </a:moveTo>
                  <a:cubicBezTo>
                    <a:pt x="14" y="0"/>
                    <a:pt x="14" y="0"/>
                    <a:pt x="14" y="0"/>
                  </a:cubicBezTo>
                  <a:cubicBezTo>
                    <a:pt x="0" y="32"/>
                    <a:pt x="0" y="32"/>
                    <a:pt x="0" y="32"/>
                  </a:cubicBezTo>
                  <a:cubicBezTo>
                    <a:pt x="68" y="43"/>
                    <a:pt x="68" y="43"/>
                    <a:pt x="68" y="43"/>
                  </a:cubicBezTo>
                  <a:lnTo>
                    <a:pt x="82" y="11"/>
                  </a:lnTo>
                  <a:close/>
                  <a:moveTo>
                    <a:pt x="69" y="12"/>
                  </a:moveTo>
                  <a:cubicBezTo>
                    <a:pt x="77" y="13"/>
                    <a:pt x="77" y="13"/>
                    <a:pt x="77" y="13"/>
                  </a:cubicBezTo>
                  <a:cubicBezTo>
                    <a:pt x="74" y="20"/>
                    <a:pt x="74" y="20"/>
                    <a:pt x="74" y="20"/>
                  </a:cubicBezTo>
                  <a:cubicBezTo>
                    <a:pt x="70" y="19"/>
                    <a:pt x="68" y="15"/>
                    <a:pt x="69" y="12"/>
                  </a:cubicBezTo>
                  <a:close/>
                  <a:moveTo>
                    <a:pt x="13" y="31"/>
                  </a:moveTo>
                  <a:cubicBezTo>
                    <a:pt x="5" y="30"/>
                    <a:pt x="5" y="30"/>
                    <a:pt x="5" y="30"/>
                  </a:cubicBezTo>
                  <a:cubicBezTo>
                    <a:pt x="8" y="23"/>
                    <a:pt x="8" y="23"/>
                    <a:pt x="8" y="23"/>
                  </a:cubicBezTo>
                  <a:cubicBezTo>
                    <a:pt x="12" y="24"/>
                    <a:pt x="14" y="27"/>
                    <a:pt x="13" y="31"/>
                  </a:cubicBezTo>
                  <a:close/>
                  <a:moveTo>
                    <a:pt x="13" y="10"/>
                  </a:moveTo>
                  <a:cubicBezTo>
                    <a:pt x="16" y="3"/>
                    <a:pt x="16" y="3"/>
                    <a:pt x="16" y="3"/>
                  </a:cubicBezTo>
                  <a:cubicBezTo>
                    <a:pt x="24" y="4"/>
                    <a:pt x="24" y="4"/>
                    <a:pt x="24" y="4"/>
                  </a:cubicBezTo>
                  <a:cubicBezTo>
                    <a:pt x="22" y="8"/>
                    <a:pt x="18" y="10"/>
                    <a:pt x="13" y="10"/>
                  </a:cubicBezTo>
                  <a:close/>
                  <a:moveTo>
                    <a:pt x="55" y="23"/>
                  </a:moveTo>
                  <a:cubicBezTo>
                    <a:pt x="52" y="30"/>
                    <a:pt x="44" y="34"/>
                    <a:pt x="36" y="33"/>
                  </a:cubicBezTo>
                  <a:cubicBezTo>
                    <a:pt x="28" y="31"/>
                    <a:pt x="24" y="25"/>
                    <a:pt x="27" y="19"/>
                  </a:cubicBezTo>
                  <a:cubicBezTo>
                    <a:pt x="30" y="13"/>
                    <a:pt x="38" y="8"/>
                    <a:pt x="46" y="10"/>
                  </a:cubicBezTo>
                  <a:cubicBezTo>
                    <a:pt x="54" y="11"/>
                    <a:pt x="58" y="17"/>
                    <a:pt x="55" y="23"/>
                  </a:cubicBezTo>
                  <a:close/>
                  <a:moveTo>
                    <a:pt x="58" y="38"/>
                  </a:moveTo>
                  <a:cubicBezTo>
                    <a:pt x="60" y="35"/>
                    <a:pt x="64" y="32"/>
                    <a:pt x="69" y="33"/>
                  </a:cubicBezTo>
                  <a:cubicBezTo>
                    <a:pt x="66" y="40"/>
                    <a:pt x="66" y="40"/>
                    <a:pt x="66" y="40"/>
                  </a:cubicBezTo>
                  <a:lnTo>
                    <a:pt x="58" y="38"/>
                  </a:lnTo>
                  <a:close/>
                  <a:moveTo>
                    <a:pt x="58" y="38"/>
                  </a:moveTo>
                  <a:cubicBezTo>
                    <a:pt x="58" y="38"/>
                    <a:pt x="58" y="38"/>
                    <a:pt x="58" y="3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4"/>
            <p:cNvSpPr>
              <a:spLocks noEditPoints="1"/>
            </p:cNvSpPr>
            <p:nvPr/>
          </p:nvSpPr>
          <p:spPr bwMode="auto">
            <a:xfrm>
              <a:off x="5729288" y="3724275"/>
              <a:ext cx="28575" cy="30162"/>
            </a:xfrm>
            <a:custGeom>
              <a:avLst/>
              <a:gdLst/>
              <a:ahLst/>
              <a:cxnLst>
                <a:cxn ang="0">
                  <a:pos x="13" y="2"/>
                </a:cxn>
                <a:cxn ang="0">
                  <a:pos x="14" y="1"/>
                </a:cxn>
                <a:cxn ang="0">
                  <a:pos x="12" y="0"/>
                </a:cxn>
                <a:cxn ang="0">
                  <a:pos x="11" y="2"/>
                </a:cxn>
                <a:cxn ang="0">
                  <a:pos x="7" y="3"/>
                </a:cxn>
                <a:cxn ang="0">
                  <a:pos x="4" y="5"/>
                </a:cxn>
                <a:cxn ang="0">
                  <a:pos x="4" y="7"/>
                </a:cxn>
                <a:cxn ang="0">
                  <a:pos x="7" y="9"/>
                </a:cxn>
                <a:cxn ang="0">
                  <a:pos x="8" y="10"/>
                </a:cxn>
                <a:cxn ang="0">
                  <a:pos x="6" y="13"/>
                </a:cxn>
                <a:cxn ang="0">
                  <a:pos x="4" y="13"/>
                </a:cxn>
                <a:cxn ang="0">
                  <a:pos x="2" y="11"/>
                </a:cxn>
                <a:cxn ang="0">
                  <a:pos x="2" y="11"/>
                </a:cxn>
                <a:cxn ang="0">
                  <a:pos x="0" y="14"/>
                </a:cxn>
                <a:cxn ang="0">
                  <a:pos x="1" y="14"/>
                </a:cxn>
                <a:cxn ang="0">
                  <a:pos x="5" y="16"/>
                </a:cxn>
                <a:cxn ang="0">
                  <a:pos x="4" y="18"/>
                </a:cxn>
                <a:cxn ang="0">
                  <a:pos x="6" y="18"/>
                </a:cxn>
                <a:cxn ang="0">
                  <a:pos x="7" y="16"/>
                </a:cxn>
                <a:cxn ang="0">
                  <a:pos x="12" y="15"/>
                </a:cxn>
                <a:cxn ang="0">
                  <a:pos x="14" y="13"/>
                </a:cxn>
                <a:cxn ang="0">
                  <a:pos x="14" y="11"/>
                </a:cxn>
                <a:cxn ang="0">
                  <a:pos x="11" y="8"/>
                </a:cxn>
                <a:cxn ang="0">
                  <a:pos x="11" y="8"/>
                </a:cxn>
                <a:cxn ang="0">
                  <a:pos x="12" y="5"/>
                </a:cxn>
                <a:cxn ang="0">
                  <a:pos x="15" y="6"/>
                </a:cxn>
                <a:cxn ang="0">
                  <a:pos x="15" y="6"/>
                </a:cxn>
                <a:cxn ang="0">
                  <a:pos x="18" y="4"/>
                </a:cxn>
                <a:cxn ang="0">
                  <a:pos x="17" y="4"/>
                </a:cxn>
                <a:cxn ang="0">
                  <a:pos x="13" y="2"/>
                </a:cxn>
                <a:cxn ang="0">
                  <a:pos x="8" y="5"/>
                </a:cxn>
                <a:cxn ang="0">
                  <a:pos x="9" y="5"/>
                </a:cxn>
                <a:cxn ang="0">
                  <a:pos x="10" y="5"/>
                </a:cxn>
                <a:cxn ang="0">
                  <a:pos x="9" y="7"/>
                </a:cxn>
                <a:cxn ang="0">
                  <a:pos x="8" y="6"/>
                </a:cxn>
                <a:cxn ang="0">
                  <a:pos x="8" y="5"/>
                </a:cxn>
                <a:cxn ang="0">
                  <a:pos x="8" y="13"/>
                </a:cxn>
                <a:cxn ang="0">
                  <a:pos x="9" y="11"/>
                </a:cxn>
                <a:cxn ang="0">
                  <a:pos x="10" y="12"/>
                </a:cxn>
                <a:cxn ang="0">
                  <a:pos x="10" y="12"/>
                </a:cxn>
                <a:cxn ang="0">
                  <a:pos x="8" y="13"/>
                </a:cxn>
                <a:cxn ang="0">
                  <a:pos x="8" y="13"/>
                </a:cxn>
                <a:cxn ang="0">
                  <a:pos x="8" y="13"/>
                </a:cxn>
              </a:cxnLst>
              <a:rect l="0" t="0" r="r" b="b"/>
              <a:pathLst>
                <a:path w="18" h="18">
                  <a:moveTo>
                    <a:pt x="13" y="2"/>
                  </a:moveTo>
                  <a:cubicBezTo>
                    <a:pt x="14" y="1"/>
                    <a:pt x="14" y="1"/>
                    <a:pt x="14" y="1"/>
                  </a:cubicBezTo>
                  <a:cubicBezTo>
                    <a:pt x="12" y="0"/>
                    <a:pt x="12" y="0"/>
                    <a:pt x="12" y="0"/>
                  </a:cubicBezTo>
                  <a:cubicBezTo>
                    <a:pt x="11" y="2"/>
                    <a:pt x="11" y="2"/>
                    <a:pt x="11" y="2"/>
                  </a:cubicBezTo>
                  <a:cubicBezTo>
                    <a:pt x="9" y="2"/>
                    <a:pt x="8" y="2"/>
                    <a:pt x="7" y="3"/>
                  </a:cubicBezTo>
                  <a:cubicBezTo>
                    <a:pt x="6" y="3"/>
                    <a:pt x="5" y="4"/>
                    <a:pt x="4" y="5"/>
                  </a:cubicBezTo>
                  <a:cubicBezTo>
                    <a:pt x="4" y="6"/>
                    <a:pt x="4" y="7"/>
                    <a:pt x="4" y="7"/>
                  </a:cubicBezTo>
                  <a:cubicBezTo>
                    <a:pt x="5" y="8"/>
                    <a:pt x="6" y="9"/>
                    <a:pt x="7" y="9"/>
                  </a:cubicBezTo>
                  <a:cubicBezTo>
                    <a:pt x="8" y="10"/>
                    <a:pt x="8" y="10"/>
                    <a:pt x="8" y="10"/>
                  </a:cubicBezTo>
                  <a:cubicBezTo>
                    <a:pt x="6" y="13"/>
                    <a:pt x="6" y="13"/>
                    <a:pt x="6" y="13"/>
                  </a:cubicBezTo>
                  <a:cubicBezTo>
                    <a:pt x="5" y="13"/>
                    <a:pt x="5" y="13"/>
                    <a:pt x="4" y="13"/>
                  </a:cubicBezTo>
                  <a:cubicBezTo>
                    <a:pt x="3" y="12"/>
                    <a:pt x="2" y="12"/>
                    <a:pt x="2" y="11"/>
                  </a:cubicBezTo>
                  <a:cubicBezTo>
                    <a:pt x="2" y="11"/>
                    <a:pt x="2" y="11"/>
                    <a:pt x="2" y="11"/>
                  </a:cubicBezTo>
                  <a:cubicBezTo>
                    <a:pt x="0" y="14"/>
                    <a:pt x="0" y="14"/>
                    <a:pt x="0" y="14"/>
                  </a:cubicBezTo>
                  <a:cubicBezTo>
                    <a:pt x="1" y="14"/>
                    <a:pt x="1" y="14"/>
                    <a:pt x="1" y="14"/>
                  </a:cubicBezTo>
                  <a:cubicBezTo>
                    <a:pt x="2" y="15"/>
                    <a:pt x="3" y="15"/>
                    <a:pt x="5" y="16"/>
                  </a:cubicBezTo>
                  <a:cubicBezTo>
                    <a:pt x="4" y="18"/>
                    <a:pt x="4" y="18"/>
                    <a:pt x="4" y="18"/>
                  </a:cubicBezTo>
                  <a:cubicBezTo>
                    <a:pt x="6" y="18"/>
                    <a:pt x="6" y="18"/>
                    <a:pt x="6" y="18"/>
                  </a:cubicBezTo>
                  <a:cubicBezTo>
                    <a:pt x="7" y="16"/>
                    <a:pt x="7" y="16"/>
                    <a:pt x="7" y="16"/>
                  </a:cubicBezTo>
                  <a:cubicBezTo>
                    <a:pt x="9" y="16"/>
                    <a:pt x="10" y="16"/>
                    <a:pt x="12" y="15"/>
                  </a:cubicBezTo>
                  <a:cubicBezTo>
                    <a:pt x="13" y="15"/>
                    <a:pt x="14" y="14"/>
                    <a:pt x="14" y="13"/>
                  </a:cubicBezTo>
                  <a:cubicBezTo>
                    <a:pt x="14" y="12"/>
                    <a:pt x="14" y="11"/>
                    <a:pt x="14" y="11"/>
                  </a:cubicBezTo>
                  <a:cubicBezTo>
                    <a:pt x="14" y="10"/>
                    <a:pt x="13" y="9"/>
                    <a:pt x="11" y="8"/>
                  </a:cubicBezTo>
                  <a:cubicBezTo>
                    <a:pt x="11" y="8"/>
                    <a:pt x="11" y="8"/>
                    <a:pt x="11" y="8"/>
                  </a:cubicBezTo>
                  <a:cubicBezTo>
                    <a:pt x="12" y="5"/>
                    <a:pt x="12" y="5"/>
                    <a:pt x="12" y="5"/>
                  </a:cubicBezTo>
                  <a:cubicBezTo>
                    <a:pt x="13" y="5"/>
                    <a:pt x="14" y="6"/>
                    <a:pt x="15" y="6"/>
                  </a:cubicBezTo>
                  <a:cubicBezTo>
                    <a:pt x="15" y="6"/>
                    <a:pt x="15" y="6"/>
                    <a:pt x="15" y="6"/>
                  </a:cubicBezTo>
                  <a:cubicBezTo>
                    <a:pt x="18" y="4"/>
                    <a:pt x="18" y="4"/>
                    <a:pt x="18" y="4"/>
                  </a:cubicBezTo>
                  <a:cubicBezTo>
                    <a:pt x="17" y="4"/>
                    <a:pt x="17" y="4"/>
                    <a:pt x="17" y="4"/>
                  </a:cubicBezTo>
                  <a:cubicBezTo>
                    <a:pt x="16" y="3"/>
                    <a:pt x="15" y="3"/>
                    <a:pt x="13" y="2"/>
                  </a:cubicBezTo>
                  <a:close/>
                  <a:moveTo>
                    <a:pt x="8" y="5"/>
                  </a:moveTo>
                  <a:cubicBezTo>
                    <a:pt x="8" y="5"/>
                    <a:pt x="8" y="5"/>
                    <a:pt x="9" y="5"/>
                  </a:cubicBezTo>
                  <a:cubicBezTo>
                    <a:pt x="9" y="5"/>
                    <a:pt x="9" y="5"/>
                    <a:pt x="10" y="5"/>
                  </a:cubicBezTo>
                  <a:cubicBezTo>
                    <a:pt x="9" y="7"/>
                    <a:pt x="9" y="7"/>
                    <a:pt x="9" y="7"/>
                  </a:cubicBezTo>
                  <a:cubicBezTo>
                    <a:pt x="8" y="7"/>
                    <a:pt x="8" y="6"/>
                    <a:pt x="8" y="6"/>
                  </a:cubicBezTo>
                  <a:cubicBezTo>
                    <a:pt x="8" y="6"/>
                    <a:pt x="8" y="6"/>
                    <a:pt x="8" y="5"/>
                  </a:cubicBezTo>
                  <a:close/>
                  <a:moveTo>
                    <a:pt x="8" y="13"/>
                  </a:moveTo>
                  <a:cubicBezTo>
                    <a:pt x="9" y="11"/>
                    <a:pt x="9" y="11"/>
                    <a:pt x="9" y="11"/>
                  </a:cubicBezTo>
                  <a:cubicBezTo>
                    <a:pt x="10" y="11"/>
                    <a:pt x="10" y="11"/>
                    <a:pt x="10" y="12"/>
                  </a:cubicBezTo>
                  <a:cubicBezTo>
                    <a:pt x="11" y="12"/>
                    <a:pt x="11" y="12"/>
                    <a:pt x="10" y="12"/>
                  </a:cubicBezTo>
                  <a:cubicBezTo>
                    <a:pt x="10" y="13"/>
                    <a:pt x="10" y="13"/>
                    <a:pt x="8" y="13"/>
                  </a:cubicBezTo>
                  <a:close/>
                  <a:moveTo>
                    <a:pt x="8" y="13"/>
                  </a:moveTo>
                  <a:cubicBezTo>
                    <a:pt x="8" y="13"/>
                    <a:pt x="8" y="13"/>
                    <a:pt x="8"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5"/>
            <p:cNvSpPr>
              <a:spLocks noEditPoints="1"/>
            </p:cNvSpPr>
            <p:nvPr/>
          </p:nvSpPr>
          <p:spPr bwMode="auto">
            <a:xfrm>
              <a:off x="5584825" y="3732213"/>
              <a:ext cx="120650" cy="139700"/>
            </a:xfrm>
            <a:custGeom>
              <a:avLst/>
              <a:gdLst/>
              <a:ahLst/>
              <a:cxnLst>
                <a:cxn ang="0">
                  <a:pos x="73" y="49"/>
                </a:cxn>
                <a:cxn ang="0">
                  <a:pos x="16" y="0"/>
                </a:cxn>
                <a:cxn ang="0">
                  <a:pos x="0" y="36"/>
                </a:cxn>
                <a:cxn ang="0">
                  <a:pos x="57" y="84"/>
                </a:cxn>
                <a:cxn ang="0">
                  <a:pos x="73" y="49"/>
                </a:cxn>
                <a:cxn ang="0">
                  <a:pos x="62" y="43"/>
                </a:cxn>
                <a:cxn ang="0">
                  <a:pos x="69" y="50"/>
                </a:cxn>
                <a:cxn ang="0">
                  <a:pos x="65" y="57"/>
                </a:cxn>
                <a:cxn ang="0">
                  <a:pos x="62" y="43"/>
                </a:cxn>
                <a:cxn ang="0">
                  <a:pos x="11" y="41"/>
                </a:cxn>
                <a:cxn ang="0">
                  <a:pos x="4" y="35"/>
                </a:cxn>
                <a:cxn ang="0">
                  <a:pos x="8" y="27"/>
                </a:cxn>
                <a:cxn ang="0">
                  <a:pos x="11" y="41"/>
                </a:cxn>
                <a:cxn ang="0">
                  <a:pos x="14" y="13"/>
                </a:cxn>
                <a:cxn ang="0">
                  <a:pos x="17" y="6"/>
                </a:cxn>
                <a:cxn ang="0">
                  <a:pos x="24" y="12"/>
                </a:cxn>
                <a:cxn ang="0">
                  <a:pos x="14" y="13"/>
                </a:cxn>
                <a:cxn ang="0">
                  <a:pos x="31" y="55"/>
                </a:cxn>
                <a:cxn ang="0">
                  <a:pos x="25" y="32"/>
                </a:cxn>
                <a:cxn ang="0">
                  <a:pos x="42" y="30"/>
                </a:cxn>
                <a:cxn ang="0">
                  <a:pos x="48" y="52"/>
                </a:cxn>
                <a:cxn ang="0">
                  <a:pos x="31" y="55"/>
                </a:cxn>
                <a:cxn ang="0">
                  <a:pos x="49" y="73"/>
                </a:cxn>
                <a:cxn ang="0">
                  <a:pos x="59" y="71"/>
                </a:cxn>
                <a:cxn ang="0">
                  <a:pos x="56" y="79"/>
                </a:cxn>
                <a:cxn ang="0">
                  <a:pos x="49" y="73"/>
                </a:cxn>
                <a:cxn ang="0">
                  <a:pos x="49" y="73"/>
                </a:cxn>
                <a:cxn ang="0">
                  <a:pos x="49" y="73"/>
                </a:cxn>
              </a:cxnLst>
              <a:rect l="0" t="0" r="r" b="b"/>
              <a:pathLst>
                <a:path w="73" h="84">
                  <a:moveTo>
                    <a:pt x="73" y="49"/>
                  </a:moveTo>
                  <a:cubicBezTo>
                    <a:pt x="16" y="0"/>
                    <a:pt x="16" y="0"/>
                    <a:pt x="16" y="0"/>
                  </a:cubicBezTo>
                  <a:cubicBezTo>
                    <a:pt x="0" y="36"/>
                    <a:pt x="0" y="36"/>
                    <a:pt x="0" y="36"/>
                  </a:cubicBezTo>
                  <a:cubicBezTo>
                    <a:pt x="57" y="84"/>
                    <a:pt x="57" y="84"/>
                    <a:pt x="57" y="84"/>
                  </a:cubicBezTo>
                  <a:lnTo>
                    <a:pt x="73" y="49"/>
                  </a:lnTo>
                  <a:close/>
                  <a:moveTo>
                    <a:pt x="62" y="43"/>
                  </a:moveTo>
                  <a:cubicBezTo>
                    <a:pt x="69" y="50"/>
                    <a:pt x="69" y="50"/>
                    <a:pt x="69" y="50"/>
                  </a:cubicBezTo>
                  <a:cubicBezTo>
                    <a:pt x="65" y="57"/>
                    <a:pt x="65" y="57"/>
                    <a:pt x="65" y="57"/>
                  </a:cubicBezTo>
                  <a:cubicBezTo>
                    <a:pt x="62" y="53"/>
                    <a:pt x="60" y="48"/>
                    <a:pt x="62" y="43"/>
                  </a:cubicBezTo>
                  <a:close/>
                  <a:moveTo>
                    <a:pt x="11" y="41"/>
                  </a:moveTo>
                  <a:cubicBezTo>
                    <a:pt x="4" y="35"/>
                    <a:pt x="4" y="35"/>
                    <a:pt x="4" y="35"/>
                  </a:cubicBezTo>
                  <a:cubicBezTo>
                    <a:pt x="8" y="27"/>
                    <a:pt x="8" y="27"/>
                    <a:pt x="8" y="27"/>
                  </a:cubicBezTo>
                  <a:cubicBezTo>
                    <a:pt x="11" y="31"/>
                    <a:pt x="12" y="37"/>
                    <a:pt x="11" y="41"/>
                  </a:cubicBezTo>
                  <a:close/>
                  <a:moveTo>
                    <a:pt x="14" y="13"/>
                  </a:moveTo>
                  <a:cubicBezTo>
                    <a:pt x="17" y="6"/>
                    <a:pt x="17" y="6"/>
                    <a:pt x="17" y="6"/>
                  </a:cubicBezTo>
                  <a:cubicBezTo>
                    <a:pt x="24" y="12"/>
                    <a:pt x="24" y="12"/>
                    <a:pt x="24" y="12"/>
                  </a:cubicBezTo>
                  <a:cubicBezTo>
                    <a:pt x="22" y="15"/>
                    <a:pt x="18" y="16"/>
                    <a:pt x="14" y="13"/>
                  </a:cubicBezTo>
                  <a:close/>
                  <a:moveTo>
                    <a:pt x="31" y="55"/>
                  </a:moveTo>
                  <a:cubicBezTo>
                    <a:pt x="24" y="49"/>
                    <a:pt x="22" y="39"/>
                    <a:pt x="25" y="32"/>
                  </a:cubicBezTo>
                  <a:cubicBezTo>
                    <a:pt x="28" y="25"/>
                    <a:pt x="36" y="24"/>
                    <a:pt x="42" y="30"/>
                  </a:cubicBezTo>
                  <a:cubicBezTo>
                    <a:pt x="48" y="35"/>
                    <a:pt x="51" y="45"/>
                    <a:pt x="48" y="52"/>
                  </a:cubicBezTo>
                  <a:cubicBezTo>
                    <a:pt x="45" y="59"/>
                    <a:pt x="37" y="60"/>
                    <a:pt x="31" y="55"/>
                  </a:cubicBezTo>
                  <a:close/>
                  <a:moveTo>
                    <a:pt x="49" y="73"/>
                  </a:moveTo>
                  <a:cubicBezTo>
                    <a:pt x="51" y="69"/>
                    <a:pt x="55" y="69"/>
                    <a:pt x="59" y="71"/>
                  </a:cubicBezTo>
                  <a:cubicBezTo>
                    <a:pt x="56" y="79"/>
                    <a:pt x="56" y="79"/>
                    <a:pt x="56" y="79"/>
                  </a:cubicBezTo>
                  <a:lnTo>
                    <a:pt x="49" y="73"/>
                  </a:lnTo>
                  <a:close/>
                  <a:moveTo>
                    <a:pt x="49" y="73"/>
                  </a:moveTo>
                  <a:cubicBezTo>
                    <a:pt x="49" y="73"/>
                    <a:pt x="49" y="73"/>
                    <a:pt x="49" y="7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6"/>
            <p:cNvSpPr>
              <a:spLocks noEditPoints="1"/>
            </p:cNvSpPr>
            <p:nvPr/>
          </p:nvSpPr>
          <p:spPr bwMode="auto">
            <a:xfrm>
              <a:off x="5630863" y="3784600"/>
              <a:ext cx="26988" cy="34925"/>
            </a:xfrm>
            <a:custGeom>
              <a:avLst/>
              <a:gdLst/>
              <a:ahLst/>
              <a:cxnLst>
                <a:cxn ang="0">
                  <a:pos x="13" y="3"/>
                </a:cxn>
                <a:cxn ang="0">
                  <a:pos x="14" y="1"/>
                </a:cxn>
                <a:cxn ang="0">
                  <a:pos x="12" y="0"/>
                </a:cxn>
                <a:cxn ang="0">
                  <a:pos x="11" y="2"/>
                </a:cxn>
                <a:cxn ang="0">
                  <a:pos x="7" y="1"/>
                </a:cxn>
                <a:cxn ang="0">
                  <a:pos x="5" y="2"/>
                </a:cxn>
                <a:cxn ang="0">
                  <a:pos x="5" y="6"/>
                </a:cxn>
                <a:cxn ang="0">
                  <a:pos x="6" y="9"/>
                </a:cxn>
                <a:cxn ang="0">
                  <a:pos x="7" y="10"/>
                </a:cxn>
                <a:cxn ang="0">
                  <a:pos x="5" y="14"/>
                </a:cxn>
                <a:cxn ang="0">
                  <a:pos x="4" y="12"/>
                </a:cxn>
                <a:cxn ang="0">
                  <a:pos x="2" y="10"/>
                </a:cxn>
                <a:cxn ang="0">
                  <a:pos x="2" y="9"/>
                </a:cxn>
                <a:cxn ang="0">
                  <a:pos x="0" y="12"/>
                </a:cxn>
                <a:cxn ang="0">
                  <a:pos x="1" y="12"/>
                </a:cxn>
                <a:cxn ang="0">
                  <a:pos x="4" y="17"/>
                </a:cxn>
                <a:cxn ang="0">
                  <a:pos x="3" y="19"/>
                </a:cxn>
                <a:cxn ang="0">
                  <a:pos x="5" y="21"/>
                </a:cxn>
                <a:cxn ang="0">
                  <a:pos x="6" y="18"/>
                </a:cxn>
                <a:cxn ang="0">
                  <a:pos x="10" y="19"/>
                </a:cxn>
                <a:cxn ang="0">
                  <a:pos x="12" y="18"/>
                </a:cxn>
                <a:cxn ang="0">
                  <a:pos x="12" y="15"/>
                </a:cxn>
                <a:cxn ang="0">
                  <a:pos x="10" y="10"/>
                </a:cxn>
                <a:cxn ang="0">
                  <a:pos x="10" y="10"/>
                </a:cxn>
                <a:cxn ang="0">
                  <a:pos x="12" y="6"/>
                </a:cxn>
                <a:cxn ang="0">
                  <a:pos x="14" y="9"/>
                </a:cxn>
                <a:cxn ang="0">
                  <a:pos x="14" y="10"/>
                </a:cxn>
                <a:cxn ang="0">
                  <a:pos x="16" y="8"/>
                </a:cxn>
                <a:cxn ang="0">
                  <a:pos x="16" y="7"/>
                </a:cxn>
                <a:cxn ang="0">
                  <a:pos x="13" y="3"/>
                </a:cxn>
                <a:cxn ang="0">
                  <a:pos x="9" y="15"/>
                </a:cxn>
                <a:cxn ang="0">
                  <a:pos x="7" y="15"/>
                </a:cxn>
                <a:cxn ang="0">
                  <a:pos x="9" y="13"/>
                </a:cxn>
                <a:cxn ang="0">
                  <a:pos x="9" y="14"/>
                </a:cxn>
                <a:cxn ang="0">
                  <a:pos x="9" y="15"/>
                </a:cxn>
                <a:cxn ang="0">
                  <a:pos x="8" y="7"/>
                </a:cxn>
                <a:cxn ang="0">
                  <a:pos x="8" y="6"/>
                </a:cxn>
                <a:cxn ang="0">
                  <a:pos x="8" y="5"/>
                </a:cxn>
                <a:cxn ang="0">
                  <a:pos x="9" y="4"/>
                </a:cxn>
                <a:cxn ang="0">
                  <a:pos x="10" y="4"/>
                </a:cxn>
                <a:cxn ang="0">
                  <a:pos x="8" y="7"/>
                </a:cxn>
                <a:cxn ang="0">
                  <a:pos x="8" y="7"/>
                </a:cxn>
                <a:cxn ang="0">
                  <a:pos x="8" y="7"/>
                </a:cxn>
              </a:cxnLst>
              <a:rect l="0" t="0" r="r" b="b"/>
              <a:pathLst>
                <a:path w="16" h="21">
                  <a:moveTo>
                    <a:pt x="13" y="3"/>
                  </a:moveTo>
                  <a:cubicBezTo>
                    <a:pt x="14" y="1"/>
                    <a:pt x="14" y="1"/>
                    <a:pt x="14" y="1"/>
                  </a:cubicBezTo>
                  <a:cubicBezTo>
                    <a:pt x="12" y="0"/>
                    <a:pt x="12" y="0"/>
                    <a:pt x="12" y="0"/>
                  </a:cubicBezTo>
                  <a:cubicBezTo>
                    <a:pt x="11" y="2"/>
                    <a:pt x="11" y="2"/>
                    <a:pt x="11" y="2"/>
                  </a:cubicBezTo>
                  <a:cubicBezTo>
                    <a:pt x="10" y="1"/>
                    <a:pt x="8" y="0"/>
                    <a:pt x="7" y="1"/>
                  </a:cubicBezTo>
                  <a:cubicBezTo>
                    <a:pt x="6" y="1"/>
                    <a:pt x="5" y="1"/>
                    <a:pt x="5" y="2"/>
                  </a:cubicBezTo>
                  <a:cubicBezTo>
                    <a:pt x="5" y="3"/>
                    <a:pt x="4" y="4"/>
                    <a:pt x="5" y="6"/>
                  </a:cubicBezTo>
                  <a:cubicBezTo>
                    <a:pt x="5" y="7"/>
                    <a:pt x="6" y="8"/>
                    <a:pt x="6" y="9"/>
                  </a:cubicBezTo>
                  <a:cubicBezTo>
                    <a:pt x="7" y="10"/>
                    <a:pt x="7" y="10"/>
                    <a:pt x="7" y="10"/>
                  </a:cubicBezTo>
                  <a:cubicBezTo>
                    <a:pt x="5" y="14"/>
                    <a:pt x="5" y="14"/>
                    <a:pt x="5" y="14"/>
                  </a:cubicBezTo>
                  <a:cubicBezTo>
                    <a:pt x="5" y="14"/>
                    <a:pt x="4" y="13"/>
                    <a:pt x="4" y="12"/>
                  </a:cubicBezTo>
                  <a:cubicBezTo>
                    <a:pt x="3" y="11"/>
                    <a:pt x="2" y="10"/>
                    <a:pt x="2" y="10"/>
                  </a:cubicBezTo>
                  <a:cubicBezTo>
                    <a:pt x="2" y="9"/>
                    <a:pt x="2" y="9"/>
                    <a:pt x="2" y="9"/>
                  </a:cubicBezTo>
                  <a:cubicBezTo>
                    <a:pt x="0" y="12"/>
                    <a:pt x="0" y="12"/>
                    <a:pt x="0" y="12"/>
                  </a:cubicBezTo>
                  <a:cubicBezTo>
                    <a:pt x="1" y="12"/>
                    <a:pt x="1" y="12"/>
                    <a:pt x="1" y="12"/>
                  </a:cubicBezTo>
                  <a:cubicBezTo>
                    <a:pt x="1" y="14"/>
                    <a:pt x="3" y="15"/>
                    <a:pt x="4" y="17"/>
                  </a:cubicBezTo>
                  <a:cubicBezTo>
                    <a:pt x="3" y="19"/>
                    <a:pt x="3" y="19"/>
                    <a:pt x="3" y="19"/>
                  </a:cubicBezTo>
                  <a:cubicBezTo>
                    <a:pt x="5" y="21"/>
                    <a:pt x="5" y="21"/>
                    <a:pt x="5" y="21"/>
                  </a:cubicBezTo>
                  <a:cubicBezTo>
                    <a:pt x="6" y="18"/>
                    <a:pt x="6" y="18"/>
                    <a:pt x="6" y="18"/>
                  </a:cubicBezTo>
                  <a:cubicBezTo>
                    <a:pt x="8" y="19"/>
                    <a:pt x="9" y="20"/>
                    <a:pt x="10" y="19"/>
                  </a:cubicBezTo>
                  <a:cubicBezTo>
                    <a:pt x="11" y="19"/>
                    <a:pt x="12" y="19"/>
                    <a:pt x="12" y="18"/>
                  </a:cubicBezTo>
                  <a:cubicBezTo>
                    <a:pt x="13" y="17"/>
                    <a:pt x="13" y="16"/>
                    <a:pt x="12" y="15"/>
                  </a:cubicBezTo>
                  <a:cubicBezTo>
                    <a:pt x="12" y="13"/>
                    <a:pt x="12" y="12"/>
                    <a:pt x="10" y="10"/>
                  </a:cubicBezTo>
                  <a:cubicBezTo>
                    <a:pt x="10" y="10"/>
                    <a:pt x="10" y="10"/>
                    <a:pt x="10" y="10"/>
                  </a:cubicBezTo>
                  <a:cubicBezTo>
                    <a:pt x="12" y="6"/>
                    <a:pt x="12" y="6"/>
                    <a:pt x="12" y="6"/>
                  </a:cubicBezTo>
                  <a:cubicBezTo>
                    <a:pt x="12" y="7"/>
                    <a:pt x="13" y="8"/>
                    <a:pt x="14" y="9"/>
                  </a:cubicBezTo>
                  <a:cubicBezTo>
                    <a:pt x="14" y="10"/>
                    <a:pt x="14" y="10"/>
                    <a:pt x="14" y="10"/>
                  </a:cubicBezTo>
                  <a:cubicBezTo>
                    <a:pt x="16" y="8"/>
                    <a:pt x="16" y="8"/>
                    <a:pt x="16" y="8"/>
                  </a:cubicBezTo>
                  <a:cubicBezTo>
                    <a:pt x="16" y="7"/>
                    <a:pt x="16" y="7"/>
                    <a:pt x="16" y="7"/>
                  </a:cubicBezTo>
                  <a:cubicBezTo>
                    <a:pt x="15" y="6"/>
                    <a:pt x="14" y="5"/>
                    <a:pt x="13" y="3"/>
                  </a:cubicBezTo>
                  <a:close/>
                  <a:moveTo>
                    <a:pt x="9" y="15"/>
                  </a:moveTo>
                  <a:cubicBezTo>
                    <a:pt x="9" y="16"/>
                    <a:pt x="9" y="16"/>
                    <a:pt x="7" y="15"/>
                  </a:cubicBezTo>
                  <a:cubicBezTo>
                    <a:pt x="9" y="13"/>
                    <a:pt x="9" y="13"/>
                    <a:pt x="9" y="13"/>
                  </a:cubicBezTo>
                  <a:cubicBezTo>
                    <a:pt x="9" y="13"/>
                    <a:pt x="9" y="14"/>
                    <a:pt x="9" y="14"/>
                  </a:cubicBezTo>
                  <a:cubicBezTo>
                    <a:pt x="9" y="15"/>
                    <a:pt x="9" y="15"/>
                    <a:pt x="9" y="15"/>
                  </a:cubicBezTo>
                  <a:close/>
                  <a:moveTo>
                    <a:pt x="8" y="7"/>
                  </a:moveTo>
                  <a:cubicBezTo>
                    <a:pt x="8" y="7"/>
                    <a:pt x="8" y="6"/>
                    <a:pt x="8" y="6"/>
                  </a:cubicBezTo>
                  <a:cubicBezTo>
                    <a:pt x="8" y="5"/>
                    <a:pt x="8" y="5"/>
                    <a:pt x="8" y="5"/>
                  </a:cubicBezTo>
                  <a:cubicBezTo>
                    <a:pt x="8" y="4"/>
                    <a:pt x="8" y="4"/>
                    <a:pt x="9" y="4"/>
                  </a:cubicBezTo>
                  <a:cubicBezTo>
                    <a:pt x="9" y="4"/>
                    <a:pt x="9" y="4"/>
                    <a:pt x="10" y="4"/>
                  </a:cubicBezTo>
                  <a:lnTo>
                    <a:pt x="8" y="7"/>
                  </a:lnTo>
                  <a:close/>
                  <a:moveTo>
                    <a:pt x="8" y="7"/>
                  </a:moveTo>
                  <a:cubicBezTo>
                    <a:pt x="8" y="7"/>
                    <a:pt x="8" y="7"/>
                    <a:pt x="8"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A picture containing person&#10;&#10;Description automatically generated">
            <a:extLst>
              <a:ext uri="{FF2B5EF4-FFF2-40B4-BE49-F238E27FC236}">
                <a16:creationId xmlns:a16="http://schemas.microsoft.com/office/drawing/2014/main" id="{69C8B104-C5E0-F877-AB05-A021CC9688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8411" y="1344927"/>
            <a:ext cx="5695950" cy="3797300"/>
          </a:xfrm>
          <a:prstGeom prst="rect">
            <a:avLst/>
          </a:prstGeom>
        </p:spPr>
      </p:pic>
    </p:spTree>
    <p:extLst>
      <p:ext uri="{BB962C8B-B14F-4D97-AF65-F5344CB8AC3E}">
        <p14:creationId xmlns:p14="http://schemas.microsoft.com/office/powerpoint/2010/main" val="3093124153"/>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C:\Users\HG\Desktop\layout-01-01.jpg">
            <a:extLst>
              <a:ext uri="{FF2B5EF4-FFF2-40B4-BE49-F238E27FC236}">
                <a16:creationId xmlns:a16="http://schemas.microsoft.com/office/drawing/2014/main" id="{21E91B90-A0FC-49A2-B0DC-CB24A02EB4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id="{EFCCD95B-A051-4BCE-9ECD-66733B2D550C}"/>
              </a:ext>
            </a:extLst>
          </p:cNvPr>
          <p:cNvSpPr txBox="1">
            <a:spLocks noChangeArrowheads="1"/>
          </p:cNvSpPr>
          <p:nvPr/>
        </p:nvSpPr>
        <p:spPr bwMode="auto">
          <a:xfrm>
            <a:off x="529771" y="3585028"/>
            <a:ext cx="731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vi-VN" altLang="en-US" b="1" dirty="0">
                <a:latin typeface="Arial" panose="020B0604020202020204" pitchFamily="34" charset="0"/>
                <a:ea typeface="VNI-HelveticaNeue MediumExt"/>
                <a:cs typeface="VNI-HelveticaNeue MediumExt"/>
              </a:rPr>
              <a:t>TRÂN TRỌNG C</a:t>
            </a:r>
            <a:r>
              <a:rPr lang="en-US" altLang="en-US" b="1" dirty="0">
                <a:latin typeface="Arial" panose="020B0604020202020204" pitchFamily="34" charset="0"/>
                <a:ea typeface="VNI-HelveticaNeue MediumExt"/>
                <a:cs typeface="VNI-HelveticaNeue MediumExt"/>
              </a:rPr>
              <a:t>Ả</a:t>
            </a:r>
            <a:r>
              <a:rPr lang="vi-VN" altLang="en-US" b="1" dirty="0">
                <a:latin typeface="Arial" panose="020B0604020202020204" pitchFamily="34" charset="0"/>
                <a:ea typeface="VNI-HelveticaNeue MediumExt"/>
                <a:cs typeface="VNI-HelveticaNeue MediumExt"/>
              </a:rPr>
              <a:t>M ƠN</a:t>
            </a:r>
            <a:r>
              <a:rPr lang="en-US" altLang="en-US" b="1" dirty="0">
                <a:latin typeface="Arial" panose="020B0604020202020204" pitchFamily="34" charset="0"/>
                <a:ea typeface="VNI-HelveticaNeue MediumExt"/>
                <a:cs typeface="VNI-HelveticaNeue MediumExt"/>
              </a:rPr>
              <a:t> !</a:t>
            </a:r>
            <a:endParaRPr lang="en-US" alt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740828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13521</TotalTime>
  <Words>634</Words>
  <Application>Microsoft Office PowerPoint</Application>
  <PresentationFormat>Màn hình rộng</PresentationFormat>
  <Paragraphs>28</Paragraphs>
  <Slides>7</Slides>
  <Notes>0</Notes>
  <HiddenSlides>0</HiddenSlides>
  <MMClips>0</MMClips>
  <ScaleCrop>false</ScaleCrop>
  <HeadingPairs>
    <vt:vector size="6" baseType="variant">
      <vt:variant>
        <vt:lpstr>Phông được Dùng</vt:lpstr>
      </vt:variant>
      <vt:variant>
        <vt:i4>8</vt:i4>
      </vt:variant>
      <vt:variant>
        <vt:lpstr>Chủ đề</vt:lpstr>
      </vt:variant>
      <vt:variant>
        <vt:i4>2</vt:i4>
      </vt:variant>
      <vt:variant>
        <vt:lpstr>Tiêu đề Bản chiếu</vt:lpstr>
      </vt:variant>
      <vt:variant>
        <vt:i4>7</vt:i4>
      </vt:variant>
    </vt:vector>
  </HeadingPairs>
  <TitlesOfParts>
    <vt:vector size="17" baseType="lpstr">
      <vt:lpstr>Meiryo</vt:lpstr>
      <vt:lpstr>Arial</vt:lpstr>
      <vt:lpstr>Calibri</vt:lpstr>
      <vt:lpstr>Calibri (Body)</vt:lpstr>
      <vt:lpstr>Calibri Light</vt:lpstr>
      <vt:lpstr>Tahoma</vt:lpstr>
      <vt:lpstr>Times New Roman</vt:lpstr>
      <vt:lpstr>Wingdings</vt:lpstr>
      <vt:lpstr>Custom Design</vt:lpstr>
      <vt:lpstr>2_Office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Linh Vo Tuan</dc:creator>
  <cp:lastModifiedBy>Admin</cp:lastModifiedBy>
  <cp:revision>1829</cp:revision>
  <dcterms:created xsi:type="dcterms:W3CDTF">2017-04-12T08:55:50Z</dcterms:created>
  <dcterms:modified xsi:type="dcterms:W3CDTF">2024-01-23T01:16:00Z</dcterms:modified>
</cp:coreProperties>
</file>